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472" r:id="rId2"/>
    <p:sldId id="475" r:id="rId3"/>
    <p:sldId id="476" r:id="rId4"/>
    <p:sldId id="477" r:id="rId5"/>
    <p:sldId id="478" r:id="rId6"/>
    <p:sldId id="479" r:id="rId7"/>
    <p:sldId id="480" r:id="rId8"/>
    <p:sldId id="481" r:id="rId9"/>
    <p:sldId id="482" r:id="rId10"/>
    <p:sldId id="483" r:id="rId11"/>
    <p:sldId id="484" r:id="rId12"/>
    <p:sldId id="485" r:id="rId13"/>
    <p:sldId id="486" r:id="rId14"/>
    <p:sldId id="487" r:id="rId15"/>
    <p:sldId id="488" r:id="rId16"/>
    <p:sldId id="489" r:id="rId17"/>
    <p:sldId id="490" r:id="rId18"/>
    <p:sldId id="491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499" r:id="rId27"/>
    <p:sldId id="500" r:id="rId28"/>
    <p:sldId id="501" r:id="rId29"/>
    <p:sldId id="502" r:id="rId30"/>
    <p:sldId id="503" r:id="rId31"/>
    <p:sldId id="504" r:id="rId32"/>
    <p:sldId id="505" r:id="rId33"/>
    <p:sldId id="506" r:id="rId34"/>
    <p:sldId id="507" r:id="rId35"/>
    <p:sldId id="508" r:id="rId36"/>
    <p:sldId id="509" r:id="rId37"/>
    <p:sldId id="510" r:id="rId38"/>
    <p:sldId id="511" r:id="rId39"/>
    <p:sldId id="512" r:id="rId40"/>
    <p:sldId id="513" r:id="rId41"/>
    <p:sldId id="514" r:id="rId42"/>
    <p:sldId id="515" r:id="rId43"/>
    <p:sldId id="516" r:id="rId44"/>
    <p:sldId id="517" r:id="rId45"/>
    <p:sldId id="519" r:id="rId46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0099FF"/>
    <a:srgbClr val="5555DD"/>
    <a:srgbClr val="7777BB"/>
    <a:srgbClr val="9999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/>
    <p:restoredTop sz="94674"/>
  </p:normalViewPr>
  <p:slideViewPr>
    <p:cSldViewPr>
      <p:cViewPr varScale="1">
        <p:scale>
          <a:sx n="119" d="100"/>
          <a:sy n="119" d="100"/>
        </p:scale>
        <p:origin x="8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1392"/>
    </p:cViewPr>
  </p:sorterViewPr>
  <p:notesViewPr>
    <p:cSldViewPr>
      <p:cViewPr varScale="1">
        <p:scale>
          <a:sx n="71" d="100"/>
          <a:sy n="71" d="100"/>
        </p:scale>
        <p:origin x="-2124" y="-11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041168B6-574C-FE40-9AF8-4B8D3C4D2B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2D550892-9E7E-1845-919A-5A10227EBC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E3E944-B263-D646-8E2E-A7C298BE53AD}" type="slidenum">
              <a:rPr lang="it-IT">
                <a:latin typeface="Times New Roman" charset="0"/>
              </a:rPr>
              <a:pPr/>
              <a:t>1</a:t>
            </a:fld>
            <a:endParaRPr lang="it-IT">
              <a:latin typeface="Times New Roman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31EF73-2232-9E41-A0AD-477E8AEB67FB}" type="slidenum">
              <a:rPr lang="it-IT">
                <a:latin typeface="Times New Roman" charset="0"/>
              </a:rPr>
              <a:pPr/>
              <a:t>3</a:t>
            </a:fld>
            <a:endParaRPr lang="it-IT">
              <a:latin typeface="Times New Roman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7CFD-8C40-A640-80E5-D246810DD354}" type="slidenum">
              <a:rPr lang="it-IT">
                <a:latin typeface="Times New Roman" charset="0"/>
              </a:rPr>
              <a:pPr/>
              <a:t>4</a:t>
            </a:fld>
            <a:endParaRPr lang="it-IT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L(s+b) = \prod_{i=1}^{n_{\mathrm{ch}}}\frac{e^{-(s_i+b_i)}(s_i+b_i)^{n_i}}{n_i!}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L(b) = \prod_{i=1}^{n_{\mathrm{ch}}}\frac{e^{-b_i}b_i^{n_i}}{n_i!}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Q = \frac{L(s+b)}{L(b)} = e^{-\sum_{i=0}^{n_{\mathrm{ch}}}s_i}\prod_{i=0}^{n_{\mathrm{ch}}}\left(1+\frac{s_i}{b_i}\right)^{n_i}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C349E-191F-AD49-9917-92E5DAD312D6}" type="slidenum">
              <a:rPr lang="it-IT">
                <a:latin typeface="Times New Roman" charset="0"/>
              </a:rPr>
              <a:pPr/>
              <a:t>5</a:t>
            </a:fld>
            <a:endParaRPr lang="it-IT">
              <a:latin typeface="Times New Roman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\mathrm{CL}_s = \frac{\mathrm{CL}_{s+b}}{\mathrm{CL}_b} = \frac{N_{Q_{s+b}\le Q}}{N_{Q_{b}\le Q}}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C7997-ADAC-A145-9284-05F95B68C4F4}" type="slidenum">
              <a:rPr lang="it-IT">
                <a:latin typeface="Times New Roman" charset="0"/>
              </a:rPr>
              <a:pPr/>
              <a:t>6</a:t>
            </a:fld>
            <a:endParaRPr lang="it-IT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L(s+b) = \prod_{i=1}^{n_{\mathrm{ch}}}\int_{-\infty}^{+\infty}\mathrm{d}b^\prime\frac{1}{\sqrt{2\pi\sigma_i^2}}e^{-(b^\prime_i-b_i)^2/2\sigma_i^2}\frac{e^{-(s_i+b^\prime_i)}(s_i+b^\prime_i)^{n_i}}{n_i!}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L(b) = \prod_{i=1}^{n_{\mathrm{ch}}}\int_{-\infty}^{+\infty}\mathrm{d}b^\prime\frac{1}{\sqrt{2\pi\sigma_i^2}}e^{-(b^\prime_i-b_i)^2/2\sigma_i^2}\frac{e^{-b^\prime_i}b^\prime_i^{n_i}}{n_i!}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A42B8-A250-8341-812F-EC5D68A9F6EB}" type="slidenum">
              <a:rPr lang="it-IT">
                <a:latin typeface="Times New Roman" charset="0"/>
              </a:rPr>
              <a:pPr/>
              <a:t>7</a:t>
            </a:fld>
            <a:endParaRPr lang="it-IT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Q = \frac{L(s+b)}{L(b)} = e^{-\sum_{i=0}^{n_{\mathrm{ch}}}s_i}\prod_{i=0}^{n_{\mathrm{ch}}}\frac{p_{n_i}(s_i+b_i-\sigma_i^2, \sigma_i)}{p_{n_i}(b_i-\sigma_i^2, \sigma_i)}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p_n(\alpha,\beta) = \alpha p_{n-1}(\alpha,\beta)+(n+1)\beta^2p_{n-2}(\alpha,\beta)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1A9E7-0E96-0743-AD8B-EB2E2B80FA1B}" type="slidenum">
              <a:rPr lang="it-IT">
                <a:latin typeface="Times New Roman" charset="0"/>
              </a:rPr>
              <a:pPr/>
              <a:t>13</a:t>
            </a:fld>
            <a:endParaRPr lang="it-IT">
              <a:latin typeface="Times New Roman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 = e^{-(s+b)}\prod_{i=1}^n(sP_s(m_i)+bP_b(m_i))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1-\mathrm{C.L.} = \frac{\displaystyle\int_{s^{\mathrm{up}}}^\infty e^{-s}\prod_{i=1}^n(sP_s(m_i)+bP_b(m_i))\mathrm{d}s}{\displaystyle\int_0^\infty e^{-s}\prod_{i=1}^n(sP_s(m_i)+bP_b(m_i))\mathrm{d}s}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6EFD6-3D23-DD42-BDAA-64B29A0D4676}" type="slidenum">
              <a:rPr lang="it-IT">
                <a:latin typeface="Times New Roman" charset="0"/>
              </a:rPr>
              <a:pPr/>
              <a:t>14</a:t>
            </a:fld>
            <a:endParaRPr lang="it-IT">
              <a:latin typeface="Times New Roman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5E1D2E-03F9-B242-A2D2-31F96B47E934}" type="slidenum">
              <a:rPr lang="it-IT">
                <a:latin typeface="Times New Roman" charset="0"/>
              </a:rPr>
              <a:pPr/>
              <a:t>15</a:t>
            </a:fld>
            <a:endParaRPr lang="it-IT">
              <a:latin typeface="Times New Roman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F98565-EE46-2A47-90DB-0F2D8B7936FD}" type="slidenum">
              <a:rPr lang="it-IT">
                <a:latin typeface="Times New Roman" charset="0"/>
              </a:rPr>
              <a:pPr/>
              <a:t>17</a:t>
            </a:fld>
            <a:endParaRPr lang="it-IT">
              <a:latin typeface="Times New Roman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L(\eta) &amp; = &amp; \prod_{k=1}^{n_{\mathrm{ch}}}\frac{e^{-(\eta s_k(m_H)+b_k)}(\eta s_k(m_H)+b_k)^{n_k}}{n_k!}\times \\ &amp; &amp; \prod_{j=1}^{n_k}\frac{\eta s_k(m_H)S_k(\vec{x_{jk}};m_H)+b_k B_k(\vec{x_{jk}})}{\eta s_k(m_H)+b_k}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-2\ln Q(m_H) = 2 \sum_{k=1}^{n_{\mathrm{ch}}}\left[s_k(m_H) - \sum_{j=1}^{n_k}\ln\left(1+\frac{s_k(m_H)S_k(\vec{x_{jk}};m_k)}{b_k B_k(\vec{x_{jk}})} \right) \right]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39AB4A-F30F-B943-B9F3-90C33B63B144}" type="slidenum">
              <a:rPr lang="it-IT">
                <a:latin typeface="Times New Roman" charset="0"/>
              </a:rPr>
              <a:pPr/>
              <a:t>19</a:t>
            </a:fld>
            <a:endParaRPr lang="it-IT">
              <a:latin typeface="Times New Roman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2AD79C-2552-0241-88F3-A0A6D56531FD}" type="slidenum">
              <a:rPr lang="it-IT">
                <a:latin typeface="Times New Roman" charset="0"/>
              </a:rPr>
              <a:pPr/>
              <a:t>20</a:t>
            </a:fld>
            <a:endParaRPr lang="it-IT">
              <a:latin typeface="Times New Roman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37903-C8F9-9A4E-A5BA-19094EA0153E}" type="slidenum">
              <a:rPr lang="it-IT">
                <a:latin typeface="Times New Roman" charset="0"/>
              </a:rPr>
              <a:pPr/>
              <a:t>21</a:t>
            </a:fld>
            <a:endParaRPr lang="it-IT">
              <a:latin typeface="Times New Roman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88A76-3229-0B41-A5CA-AC5DE861A840}" type="slidenum">
              <a:rPr lang="it-IT">
                <a:latin typeface="Times New Roman" charset="0"/>
              </a:rPr>
              <a:pPr/>
              <a:t>22</a:t>
            </a:fld>
            <a:endParaRPr lang="it-IT">
              <a:latin typeface="Times New Roman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E5520A-B06F-F140-A77A-4C553DF8BAB0}" type="slidenum">
              <a:rPr lang="it-IT">
                <a:latin typeface="Times New Roman" charset="0"/>
              </a:rPr>
              <a:pPr/>
              <a:t>23</a:t>
            </a:fld>
            <a:endParaRPr lang="it-IT">
              <a:latin typeface="Times New Roman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B016595-93D3-E240-A95A-F57337845F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F1F5C1F-CBDA-124B-9655-F715238F9E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B83D49FC-31C2-F84A-AB76-B663BAD3668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988546-D9C3-1743-B2E2-9ED3440140C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F876B71-5109-F74F-A984-9070A9078A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13F667-DE07-054D-AE5C-07CB519667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3830C41-8340-B245-A72D-B757F23184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6DC2909-A349-FA43-8DCF-1832DFB0F74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55DCEA7-0670-1845-81CE-1DAB5B0A94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280048-0D2A-6D44-9E21-B0923020AA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841050-6E1C-6B4A-B896-3B710CF3D2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E27C35-8F58-B54D-9917-065FCC432D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AB224A9-D9AB-594D-948A-6148D34E83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10C4155-C555-9448-A8C4-B7571D3436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9F957EC-39D2-5145-A3C0-A3E3BA8DD0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522F99AB-970B-0242-A1F0-D0A15037543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973A6D8-9A41-1444-AEA6-8507D67E81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1A784FF-DC0B-0044-A6C2-7193B1DD843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7" r:id="rId3"/>
    <p:sldLayoutId id="2147483798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3349625"/>
          </a:xfrm>
        </p:spPr>
        <p:txBody>
          <a:bodyPr/>
          <a:lstStyle/>
          <a:p>
            <a:pPr>
              <a:defRPr/>
            </a:pPr>
            <a:r>
              <a:rPr lang="en-US" dirty="0"/>
              <a:t>Statistical Methods</a:t>
            </a:r>
            <a:br>
              <a:rPr lang="en-US" dirty="0"/>
            </a:br>
            <a:r>
              <a:rPr lang="en-US" dirty="0"/>
              <a:t>for Data Analysis</a:t>
            </a:r>
            <a:br>
              <a:rPr lang="en-US" dirty="0"/>
            </a:br>
            <a:br>
              <a:rPr lang="en-US" dirty="0"/>
            </a:br>
            <a:r>
              <a:rPr lang="en-US" sz="4000" i="1" dirty="0"/>
              <a:t>upper limits examples</a:t>
            </a:r>
            <a:br>
              <a:rPr lang="en-US" sz="4000" i="1" dirty="0"/>
            </a:br>
            <a:r>
              <a:rPr lang="en-US" sz="4000" i="1" dirty="0"/>
              <a:t>from real measurements</a:t>
            </a:r>
            <a:endParaRPr lang="en-US" sz="4000" i="1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343400"/>
            <a:ext cx="6481762" cy="1533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>
                <a:ea typeface="ＭＳ Ｐゴシック" charset="-128"/>
                <a:cs typeface="ＭＳ Ｐゴシック" charset="-128"/>
              </a:rPr>
              <a:t>Luca Lista</a:t>
            </a:r>
          </a:p>
          <a:p>
            <a:pPr>
              <a:lnSpc>
                <a:spcPct val="90000"/>
              </a:lnSpc>
            </a:pPr>
            <a:endParaRPr lang="it-IT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  <a:ea typeface="ＭＳ Ｐゴシック" charset="-128"/>
                <a:cs typeface="ＭＳ Ｐゴシック" charset="-128"/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A rare process limit using event counting and combination of multiple channels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Search for B </a:t>
            </a:r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</a:t>
            </a:r>
            <a:r>
              <a:rPr lang="en-US">
                <a:ea typeface="ＭＳ Ｐゴシック" charset="-128"/>
                <a:cs typeface="ＭＳ Ｐゴシック" charset="-128"/>
              </a:rPr>
              <a:t> at BaBar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Upper limits to B </a:t>
            </a:r>
            <a:r>
              <a:rPr lang="en-US" sz="3600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</a:t>
            </a: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 at BaBar</a:t>
            </a:r>
            <a:endParaRPr lang="en-US" sz="36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ea typeface="ＭＳ Ｐゴシック" charset="-128"/>
                <a:cs typeface="ＭＳ Ｐゴシック" charset="-128"/>
              </a:rPr>
              <a:t>Reconstruct one B</a:t>
            </a:r>
            <a:r>
              <a:rPr lang="en-US" sz="2800" baseline="30000">
                <a:ea typeface="ＭＳ Ｐゴシック" charset="-128"/>
                <a:cs typeface="ＭＳ Ｐゴシック" charset="-128"/>
              </a:rPr>
              <a:t>±</a:t>
            </a:r>
            <a:r>
              <a:rPr lang="en-US" sz="2800">
                <a:ea typeface="ＭＳ Ｐゴシック" charset="-128"/>
                <a:cs typeface="ＭＳ Ｐゴシック" charset="-128"/>
              </a:rPr>
              <a:t> with a complete hadronic decay (e</a:t>
            </a:r>
            <a:r>
              <a:rPr lang="en-US" sz="2800" baseline="30000">
                <a:ea typeface="ＭＳ Ｐゴシック" charset="-128"/>
                <a:cs typeface="ＭＳ Ｐゴシック" charset="-128"/>
              </a:rPr>
              <a:t>+</a:t>
            </a:r>
            <a:r>
              <a:rPr lang="en-US" sz="2800">
                <a:ea typeface="ＭＳ Ｐゴシック" charset="-128"/>
                <a:cs typeface="ＭＳ Ｐゴシック" charset="-128"/>
              </a:rPr>
              <a:t>e</a:t>
            </a:r>
            <a:r>
              <a:rPr lang="en-US" sz="2800" baseline="30000">
                <a:ea typeface="ＭＳ Ｐゴシック" charset="-128"/>
                <a:cs typeface="ＭＳ Ｐゴシック" charset="-128"/>
              </a:rPr>
              <a:t>−</a:t>
            </a:r>
            <a:r>
              <a:rPr lang="en-US" sz="2800">
                <a:ea typeface="ＭＳ Ｐゴシック" charset="-128"/>
                <a:cs typeface="ＭＳ Ｐゴシック" charset="-128"/>
                <a:sym typeface="Wingdings" charset="2"/>
              </a:rPr>
              <a:t>→ ϒ(4S)→B</a:t>
            </a:r>
            <a:r>
              <a:rPr lang="en-US" sz="2800" baseline="30000">
                <a:ea typeface="ＭＳ Ｐゴシック" charset="-128"/>
                <a:cs typeface="ＭＳ Ｐゴシック" charset="-128"/>
              </a:rPr>
              <a:t>+</a:t>
            </a:r>
            <a:r>
              <a:rPr lang="en-US" sz="2800">
                <a:ea typeface="ＭＳ Ｐゴシック" charset="-128"/>
                <a:cs typeface="ＭＳ Ｐゴシック" charset="-128"/>
                <a:sym typeface="Wingdings" charset="2"/>
              </a:rPr>
              <a:t>B</a:t>
            </a:r>
            <a:r>
              <a:rPr lang="en-US" sz="2800" baseline="30000">
                <a:ea typeface="ＭＳ Ｐゴシック" charset="-128"/>
                <a:cs typeface="ＭＳ Ｐゴシック" charset="-128"/>
              </a:rPr>
              <a:t>−</a:t>
            </a:r>
            <a:r>
              <a:rPr lang="en-US" sz="2800">
                <a:ea typeface="ＭＳ Ｐゴシック" charset="-128"/>
                <a:cs typeface="ＭＳ Ｐゴシック" charset="-128"/>
                <a:sym typeface="Wingdings" charset="2"/>
              </a:rPr>
              <a:t>)</a:t>
            </a:r>
            <a:endParaRPr lang="en-US" sz="28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>
                <a:ea typeface="ＭＳ Ｐゴシック" charset="-128"/>
                <a:cs typeface="ＭＳ Ｐゴシック" charset="-128"/>
              </a:rPr>
              <a:t>Look for a tau decay on other side with missing energy (neutrinos)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Five decay channels used: </a:t>
            </a:r>
            <a:r>
              <a:rPr lang="en-US" sz="2400">
                <a:sym typeface="Symbol" charset="2"/>
              </a:rPr>
              <a:t>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, e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,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, 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</a:t>
            </a:r>
            <a:r>
              <a:rPr lang="en-US" sz="2400" baseline="30000">
                <a:sym typeface="Symbol" charset="2"/>
              </a:rPr>
              <a:t>0</a:t>
            </a:r>
            <a:r>
              <a:rPr lang="en-US" sz="2400">
                <a:sym typeface="Symbol" charset="2"/>
              </a:rPr>
              <a:t>, 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</a:t>
            </a:r>
            <a:r>
              <a:rPr lang="en-US" sz="2400" baseline="30000">
                <a:latin typeface="Symbol" charset="2"/>
                <a:sym typeface="Symbol" charset="2"/>
              </a:rPr>
              <a:t>+</a:t>
            </a:r>
            <a:r>
              <a:rPr lang="en-US" sz="2400">
                <a:sym typeface="Symbol" charset="2"/>
              </a:rPr>
              <a:t></a:t>
            </a:r>
            <a:r>
              <a:rPr lang="en-US" sz="2400" baseline="30000">
                <a:latin typeface="Symbol" charset="2"/>
                <a:sym typeface="Symbol" charset="2"/>
              </a:rPr>
              <a:t>-</a:t>
            </a:r>
            <a:r>
              <a:rPr lang="en-US" sz="2400">
                <a:sym typeface="Symbol" charset="2"/>
              </a:rPr>
              <a:t></a:t>
            </a:r>
          </a:p>
          <a:p>
            <a:pPr>
              <a:lnSpc>
                <a:spcPct val="90000"/>
              </a:lnSpc>
            </a:pPr>
            <a:r>
              <a:rPr lang="en-US" sz="2800">
                <a:ea typeface="ＭＳ Ｐゴシック" charset="-128"/>
                <a:cs typeface="ＭＳ Ｐゴシック" charset="-128"/>
                <a:sym typeface="Symbol" charset="2"/>
              </a:rPr>
              <a:t>Likelihood function: product of Poissonian likelihoods for the five channels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CC0066"/>
                </a:solidFill>
                <a:ea typeface="ＭＳ Ｐゴシック" charset="-128"/>
                <a:cs typeface="ＭＳ Ｐゴシック" charset="-128"/>
                <a:sym typeface="Symbol" charset="2"/>
              </a:rPr>
              <a:t>Background is known with finite uncertainties from side-band applying scaling factors (taken from simulation)</a:t>
            </a:r>
            <a:endParaRPr lang="en-US" sz="2800">
              <a:solidFill>
                <a:srgbClr val="CC0066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7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18438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18439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07ACEF84-DD25-684A-960B-09D07C2EEEC4}" type="slidenum">
              <a:rPr lang="it-IT" smtClean="0">
                <a:latin typeface="Arial" charset="0"/>
              </a:rPr>
              <a:pPr/>
              <a:t>3</a:t>
            </a:fld>
            <a:endParaRPr lang="it-IT">
              <a:latin typeface="Arial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981200" y="5715000"/>
            <a:ext cx="669448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GB" sz="1050" dirty="0">
                <a:solidFill>
                  <a:schemeClr val="bg2"/>
                </a:solidFill>
                <a:latin typeface="+mn-lt"/>
              </a:rPr>
              <a:t>BABAR Collaboration, Phys.Rev.Lett.95:041804,2005, </a:t>
            </a:r>
            <a:r>
              <a:rPr lang="en-GB" sz="1050" i="1" dirty="0">
                <a:solidFill>
                  <a:schemeClr val="bg2"/>
                </a:solidFill>
                <a:latin typeface="+mn-lt"/>
              </a:rPr>
              <a:t>Search for the Rare </a:t>
            </a:r>
            <a:r>
              <a:rPr lang="en-GB" sz="1050" i="1" dirty="0" err="1">
                <a:solidFill>
                  <a:schemeClr val="bg2"/>
                </a:solidFill>
                <a:latin typeface="+mn-lt"/>
              </a:rPr>
              <a:t>Leptonic</a:t>
            </a:r>
            <a:r>
              <a:rPr lang="en-GB" sz="1050" i="1" dirty="0">
                <a:solidFill>
                  <a:schemeClr val="bg2"/>
                </a:solidFill>
                <a:latin typeface="+mn-lt"/>
              </a:rPr>
              <a:t> Decay B</a:t>
            </a:r>
            <a:r>
              <a:rPr lang="en-GB" sz="1050" i="1" baseline="30000" dirty="0">
                <a:solidFill>
                  <a:schemeClr val="bg2"/>
                </a:solidFill>
                <a:latin typeface="+mn-lt"/>
              </a:rPr>
              <a:t>-</a:t>
            </a:r>
            <a:r>
              <a:rPr lang="en-GB" sz="1050" i="1" dirty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050" i="1" dirty="0" err="1">
                <a:solidFill>
                  <a:schemeClr val="bg2"/>
                </a:solidFill>
                <a:latin typeface="+mn-lt"/>
                <a:sym typeface="Symbol" pitchFamily="1" charset="2"/>
              </a:rPr>
              <a:t></a:t>
            </a:r>
            <a:r>
              <a:rPr lang="en-GB" sz="1050" i="1" dirty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050" i="1" dirty="0" err="1">
                <a:solidFill>
                  <a:schemeClr val="bg2"/>
                </a:solidFill>
                <a:latin typeface="+mn-lt"/>
                <a:sym typeface="Symbol" pitchFamily="1" charset="2"/>
              </a:rPr>
              <a:t></a:t>
            </a:r>
            <a:r>
              <a:rPr lang="en-GB" sz="1050" i="1" baseline="30000" dirty="0">
                <a:solidFill>
                  <a:schemeClr val="bg2"/>
                </a:solidFill>
                <a:latin typeface="+mn-lt"/>
              </a:rPr>
              <a:t>-</a:t>
            </a:r>
            <a:r>
              <a:rPr lang="en-GB" sz="1050" i="1" dirty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050" i="1" dirty="0" err="1">
                <a:solidFill>
                  <a:schemeClr val="bg2"/>
                </a:solidFill>
                <a:latin typeface="+mn-lt"/>
                <a:sym typeface="Symbol" pitchFamily="1" charset="2"/>
              </a:rPr>
              <a:t></a:t>
            </a:r>
            <a:r>
              <a:rPr lang="en-GB" sz="1050" i="1" baseline="-25000" dirty="0" err="1">
                <a:solidFill>
                  <a:schemeClr val="bg2"/>
                </a:solidFill>
                <a:latin typeface="+mn-lt"/>
                <a:sym typeface="Symbol" pitchFamily="1" charset="2"/>
              </a:rPr>
              <a:t></a:t>
            </a:r>
            <a:endParaRPr lang="en-US" sz="20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Combined likelihood</a:t>
            </a:r>
          </a:p>
        </p:txBody>
      </p:sp>
      <p:sp>
        <p:nvSpPr>
          <p:cNvPr id="860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200">
                <a:ea typeface="ＭＳ Ｐゴシック" charset="-128"/>
                <a:cs typeface="ＭＳ Ｐゴシック" charset="-128"/>
              </a:rPr>
              <a:t>Combine the five channels with likelihood (</a:t>
            </a:r>
            <a:r>
              <a:rPr lang="en-US" sz="2200" i="1"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200" baseline="-25000">
                <a:latin typeface="Times New Roman" charset="0"/>
                <a:ea typeface="ＭＳ Ｐゴシック" charset="-128"/>
                <a:cs typeface="ＭＳ Ｐゴシック" charset="-128"/>
              </a:rPr>
              <a:t>ch</a:t>
            </a:r>
            <a:r>
              <a:rPr lang="en-US" sz="2200">
                <a:latin typeface="Times New Roman" charset="0"/>
                <a:ea typeface="ＭＳ Ｐゴシック" charset="-128"/>
                <a:cs typeface="ＭＳ Ｐゴシック" charset="-128"/>
              </a:rPr>
              <a:t> = 5</a:t>
            </a:r>
            <a:r>
              <a:rPr lang="en-US" sz="2200">
                <a:ea typeface="ＭＳ Ｐゴシック" charset="-128"/>
                <a:cs typeface="ＭＳ Ｐゴシック" charset="-128"/>
              </a:rPr>
              <a:t>):</a:t>
            </a: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r>
              <a:rPr lang="en-US" sz="2200">
                <a:ea typeface="ＭＳ Ｐゴシック" charset="-128"/>
                <a:cs typeface="ＭＳ Ｐゴシック" charset="-128"/>
              </a:rPr>
              <a:t>Define likelihood ratio estimator, as for combined LEP Higgs search:</a:t>
            </a: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r>
              <a:rPr lang="en-US" sz="2200">
                <a:ea typeface="ＭＳ Ｐゴシック" charset="-128"/>
                <a:cs typeface="ＭＳ Ｐゴシック" charset="-128"/>
              </a:rPr>
              <a:t>In case the scan of </a:t>
            </a:r>
            <a:r>
              <a:rPr lang="en-US" sz="2200">
                <a:latin typeface="Times New Roman" charset="0"/>
                <a:ea typeface="ＭＳ Ｐゴシック" charset="-128"/>
                <a:cs typeface="ＭＳ Ｐゴシック" charset="-128"/>
              </a:rPr>
              <a:t>−2ln</a:t>
            </a:r>
            <a:r>
              <a:rPr lang="en-US" sz="2200" i="1">
                <a:latin typeface="Times New Roman" charset="0"/>
                <a:ea typeface="ＭＳ Ｐゴシック" charset="-128"/>
                <a:cs typeface="ＭＳ Ｐゴシック" charset="-128"/>
              </a:rPr>
              <a:t>Q</a:t>
            </a:r>
            <a:r>
              <a:rPr lang="en-US" sz="2200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200">
                <a:ea typeface="ＭＳ Ｐゴシック" charset="-128"/>
                <a:cs typeface="ＭＳ Ｐゴシック" charset="-128"/>
              </a:rPr>
              <a:t>vs </a:t>
            </a:r>
            <a:r>
              <a:rPr lang="en-US" sz="2200" i="1"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200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200">
                <a:ea typeface="ＭＳ Ｐゴシック" charset="-128"/>
                <a:cs typeface="ＭＳ Ｐゴシック" charset="-128"/>
              </a:rPr>
              <a:t>shows a significant minimum, a non-null measurement of </a:t>
            </a:r>
            <a:r>
              <a:rPr lang="en-US" sz="2200" i="1"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200">
                <a:ea typeface="ＭＳ Ｐゴシック" charset="-128"/>
                <a:cs typeface="ＭＳ Ｐゴシック" charset="-128"/>
              </a:rPr>
              <a:t> can be determined</a:t>
            </a:r>
          </a:p>
          <a:p>
            <a:r>
              <a:rPr lang="en-US" sz="2200">
                <a:ea typeface="ＭＳ Ｐゴシック" charset="-128"/>
                <a:cs typeface="ＭＳ Ｐゴシック" charset="-128"/>
              </a:rPr>
              <a:t>More discriminating variables may be incorporated in the likelihood definition</a:t>
            </a: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  <a:p>
            <a:endParaRPr lang="en-US" sz="2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487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0488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0489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3F243A89-770A-B945-86F4-46F8A1774394}" type="slidenum">
              <a:rPr lang="it-IT" smtClean="0">
                <a:latin typeface="Arial" charset="0"/>
              </a:rPr>
              <a:pPr/>
              <a:t>4</a:t>
            </a:fld>
            <a:endParaRPr lang="it-IT">
              <a:latin typeface="Arial" charset="0"/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700213"/>
            <a:ext cx="4760913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1665288"/>
            <a:ext cx="2592387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3581400"/>
            <a:ext cx="6335712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Upper limit evaluation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Use toy Monte Carlo to generate a large number of counting experiments</a:t>
            </a:r>
          </a:p>
          <a:p>
            <a:pPr>
              <a:lnSpc>
                <a:spcPct val="8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Evaluate the 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C.L.</a:t>
            </a:r>
            <a:r>
              <a:rPr lang="en-US">
                <a:ea typeface="ＭＳ Ｐゴシック" charset="-128"/>
                <a:cs typeface="ＭＳ Ｐゴシック" charset="-128"/>
              </a:rPr>
              <a:t> for a signal hypothesis defined as the fraction of 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C.L.</a:t>
            </a:r>
            <a:r>
              <a:rPr lang="en-US">
                <a:ea typeface="ＭＳ Ｐゴシック" charset="-128"/>
                <a:cs typeface="ＭＳ Ｐゴシック" charset="-128"/>
              </a:rPr>
              <a:t> for the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s+b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>
                <a:ea typeface="ＭＳ Ｐゴシック" charset="-128"/>
                <a:cs typeface="ＭＳ Ｐゴシック" charset="-128"/>
              </a:rPr>
              <a:t> hypotheses:</a:t>
            </a:r>
          </a:p>
          <a:p>
            <a:pPr>
              <a:lnSpc>
                <a:spcPct val="80000"/>
              </a:lnSpc>
            </a:pPr>
            <a:endParaRPr lang="en-US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Modified frequentist approach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253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253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CC7FC80-49BA-6B42-AF11-D72DF28F2E65}" type="slidenum">
              <a:rPr lang="it-IT" smtClean="0">
                <a:latin typeface="Arial" charset="0"/>
              </a:rPr>
              <a:pPr/>
              <a:t>5</a:t>
            </a:fld>
            <a:endParaRPr lang="it-IT">
              <a:latin typeface="Arial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 r="1587"/>
          <a:stretch>
            <a:fillRect/>
          </a:stretch>
        </p:blipFill>
        <p:spPr bwMode="auto">
          <a:xfrm>
            <a:off x="1892300" y="3644900"/>
            <a:ext cx="5118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Including (Gaussian) uncertainties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Nuisance parameters</a:t>
            </a:r>
            <a:r>
              <a:rPr lang="en-US" sz="2000">
                <a:ea typeface="ＭＳ Ｐゴシック" charset="-128"/>
                <a:cs typeface="ＭＳ Ｐゴシック" charset="-128"/>
              </a:rPr>
              <a:t> are the background yields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i</a:t>
            </a:r>
            <a:r>
              <a:rPr lang="en-US" sz="2000">
                <a:ea typeface="ＭＳ Ｐゴシック" charset="-128"/>
                <a:cs typeface="ＭＳ Ｐゴシック" charset="-128"/>
              </a:rPr>
              <a:t> known with some uncertainty from side-band extrapolation</a:t>
            </a:r>
            <a:endParaRPr lang="en-US" sz="2000" i="1" baseline="-25000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Convolve likelihood with a Gaussian PDF (assuming negligible the tails at negative yield values!)</a:t>
            </a:r>
            <a:endParaRPr lang="en-US" sz="2000">
              <a:solidFill>
                <a:srgbClr val="5F5F5F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000">
              <a:solidFill>
                <a:srgbClr val="5F5F5F"/>
              </a:solidFill>
              <a:ea typeface="ＭＳ Ｐゴシック" charset="-128"/>
              <a:cs typeface="ＭＳ Ｐゴシック" charset="-128"/>
            </a:endParaRPr>
          </a:p>
          <a:p>
            <a:pPr lvl="1">
              <a:lnSpc>
                <a:spcPct val="80000"/>
              </a:lnSpc>
            </a:pPr>
            <a:endParaRPr lang="en-US" sz="1800">
              <a:solidFill>
                <a:srgbClr val="5F5F5F"/>
              </a:solidFill>
            </a:endParaRPr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</a:rPr>
              <a:t>Note: </a:t>
            </a:r>
            <a:r>
              <a:rPr lang="en-US" sz="1800" i="1">
                <a:solidFill>
                  <a:srgbClr val="CC0066"/>
                </a:solidFill>
                <a:latin typeface="Times New Roman" charset="0"/>
              </a:rPr>
              <a:t>b</a:t>
            </a:r>
            <a:r>
              <a:rPr lang="en-US" sz="1800" i="1" baseline="-25000">
                <a:solidFill>
                  <a:srgbClr val="CC0066"/>
                </a:solidFill>
                <a:latin typeface="Times New Roman" charset="0"/>
              </a:rPr>
              <a:t>i</a:t>
            </a:r>
            <a:r>
              <a:rPr lang="en-US" sz="1800">
                <a:solidFill>
                  <a:srgbClr val="CC0066"/>
                </a:solidFill>
              </a:rPr>
              <a:t> is the estimated background, not the “true” one!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… but C.L. evaluated anyway with a frequentist approach (Toy Monte Carlo)!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Analytical integrability leads to huge CPU saving!</a:t>
            </a:r>
            <a:br>
              <a:rPr lang="en-US" sz="2000">
                <a:ea typeface="ＭＳ Ｐゴシック" charset="-128"/>
                <a:cs typeface="ＭＳ Ｐゴシック" charset="-128"/>
              </a:rPr>
            </a:br>
            <a:r>
              <a:rPr lang="en-US" sz="2000">
                <a:solidFill>
                  <a:srgbClr val="5F5F5F"/>
                </a:solidFill>
                <a:ea typeface="ＭＳ Ｐゴシック" charset="-128"/>
                <a:cs typeface="ＭＳ Ｐゴシック" charset="-128"/>
              </a:rPr>
              <a:t>(L.L., A 517 (2004) 360–363)</a:t>
            </a:r>
            <a:endParaRPr lang="en-US" sz="20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58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458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458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DB4BAA6-D74E-F045-8124-2DF1BD99B4BF}" type="slidenum">
              <a:rPr lang="it-IT" smtClean="0">
                <a:latin typeface="Arial" charset="0"/>
              </a:rPr>
              <a:pPr/>
              <a:t>6</a:t>
            </a:fld>
            <a:endParaRPr lang="it-IT">
              <a:latin typeface="Arial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438400"/>
            <a:ext cx="763905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6238" y="3429000"/>
            <a:ext cx="587057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Analytical expression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Simplified analytic </a:t>
            </a:r>
            <a:r>
              <a:rPr lang="en-US" sz="2800" i="1">
                <a:latin typeface="Times New Roman" charset="0"/>
                <a:ea typeface="Symbol" charset="2"/>
                <a:cs typeface="Symbol" charset="2"/>
              </a:rPr>
              <a:t>Q</a:t>
            </a:r>
            <a:r>
              <a:rPr lang="en-US" sz="2800">
                <a:ea typeface="ＭＳ Ｐゴシック" charset="-128"/>
                <a:cs typeface="ＭＳ Ｐゴシック" charset="-128"/>
              </a:rPr>
              <a:t> derivation:</a:t>
            </a: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pPr>
              <a:buFontTx/>
              <a:buNone/>
            </a:pPr>
            <a:endParaRPr lang="en-US" sz="2800">
              <a:ea typeface="ＭＳ Ｐゴシック" charset="-128"/>
              <a:cs typeface="ＭＳ Ｐゴシック" charset="-128"/>
            </a:endParaRPr>
          </a:p>
          <a:p>
            <a:r>
              <a:rPr lang="en-US" sz="2800">
                <a:ea typeface="ＭＳ Ｐゴシック" charset="-128"/>
                <a:cs typeface="ＭＳ Ｐゴシック" charset="-128"/>
              </a:rPr>
              <a:t>Where </a:t>
            </a:r>
            <a:r>
              <a:rPr lang="en-US" sz="2800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28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800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28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,</a:t>
            </a:r>
            <a:r>
              <a:rPr lang="en-US" sz="2800"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2800">
                <a:ea typeface="ＭＳ Ｐゴシック" charset="-128"/>
                <a:cs typeface="ＭＳ Ｐゴシック" charset="-128"/>
              </a:rPr>
              <a:t> are 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polynomials defined with 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a recursive relation:</a:t>
            </a: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3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663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663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FEAA93E-A774-EB44-841B-ADAFC496338A}" type="slidenum">
              <a:rPr lang="it-IT" smtClean="0">
                <a:latin typeface="Arial" charset="0"/>
              </a:rPr>
              <a:pPr/>
              <a:t>7</a:t>
            </a:fld>
            <a:endParaRPr lang="it-IT">
              <a:latin typeface="Arial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676400"/>
            <a:ext cx="6911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5257800"/>
            <a:ext cx="6842125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/>
          <a:srcRect l="15910" t="17281" r="12920" b="18712"/>
          <a:stretch>
            <a:fillRect/>
          </a:stretch>
        </p:blipFill>
        <p:spPr bwMode="auto">
          <a:xfrm>
            <a:off x="5651500" y="2667000"/>
            <a:ext cx="3095625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AutoShape 7"/>
          <p:cNvSpPr>
            <a:spLocks/>
          </p:cNvSpPr>
          <p:nvPr/>
        </p:nvSpPr>
        <p:spPr bwMode="auto">
          <a:xfrm>
            <a:off x="5364163" y="2738438"/>
            <a:ext cx="144462" cy="2449512"/>
          </a:xfrm>
          <a:prstGeom prst="leftBrace">
            <a:avLst>
              <a:gd name="adj1" fmla="val 141301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2" name="TextBox 10"/>
          <p:cNvSpPr txBox="1">
            <a:spLocks noChangeArrowheads="1"/>
          </p:cNvSpPr>
          <p:nvPr/>
        </p:nvSpPr>
        <p:spPr bwMode="auto">
          <a:xfrm>
            <a:off x="1676400" y="5791200"/>
            <a:ext cx="5254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800000"/>
                </a:solidFill>
                <a:latin typeface="Arial" charset="0"/>
              </a:rPr>
              <a:t>… but in many cases it’s hard to be so lucky!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Branching ratio: </a:t>
            </a:r>
            <a:r>
              <a:rPr lang="en-US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</a:t>
            </a:r>
            <a:r>
              <a:rPr lang="en-US" i="1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L</a:t>
            </a:r>
            <a:r>
              <a:rPr lang="en-US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d</a:t>
            </a:r>
            <a:r>
              <a:rPr lang="en-US" i="1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t</a:t>
            </a: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 = 82 fb</a:t>
            </a:r>
            <a:r>
              <a:rPr lang="en-US" baseline="30000">
                <a:ea typeface="ＭＳ Ｐゴシック" pitchFamily="-109" charset="-128"/>
                <a:cs typeface="ＭＳ Ｐゴシック" pitchFamily="-109" charset="-128"/>
              </a:rPr>
              <a:t>-1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Low statistics scenario</a:t>
            </a:r>
          </a:p>
        </p:txBody>
      </p:sp>
      <p:sp>
        <p:nvSpPr>
          <p:cNvPr id="2869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869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869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1D97A70E-9EBB-C94D-88EB-5ECCCB4A25FC}" type="slidenum">
              <a:rPr lang="it-IT" smtClean="0">
                <a:latin typeface="Arial" charset="0"/>
              </a:rPr>
              <a:pPr/>
              <a:t>8</a:t>
            </a:fld>
            <a:endParaRPr lang="it-IT">
              <a:latin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051050" y="3789363"/>
            <a:ext cx="1990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Without background</a:t>
            </a:r>
            <a:br>
              <a:rPr lang="en-US">
                <a:solidFill>
                  <a:schemeClr val="accent2"/>
                </a:solidFill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uncertainty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443663" y="3789363"/>
            <a:ext cx="1708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 background</a:t>
            </a:r>
            <a:br>
              <a:rPr lang="en-US">
                <a:solidFill>
                  <a:schemeClr val="accent2"/>
                </a:solidFill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uncertainty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/>
          <a:srcRect l="1849" t="18414" r="2570" b="10799"/>
          <a:stretch>
            <a:fillRect/>
          </a:stretch>
        </p:blipFill>
        <p:spPr bwMode="auto">
          <a:xfrm>
            <a:off x="179388" y="2060575"/>
            <a:ext cx="8713787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1619250" y="4076700"/>
            <a:ext cx="0" cy="108108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1763713" y="4076700"/>
            <a:ext cx="0" cy="1081088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ysDot"/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827088" y="5060950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without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1741488" y="5060950"/>
            <a:ext cx="1595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 uncertainty</a:t>
            </a:r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6732588" y="3730625"/>
            <a:ext cx="0" cy="142716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6877050" y="3730625"/>
            <a:ext cx="0" cy="1427163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ysDot"/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5940425" y="5059363"/>
            <a:ext cx="827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without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6854825" y="5059363"/>
            <a:ext cx="1595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with uncertainty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5580063" y="342900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364163" y="2851150"/>
            <a:ext cx="17192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No evidence for</a:t>
            </a:r>
          </a:p>
          <a:p>
            <a:r>
              <a:rPr lang="en-US">
                <a:latin typeface="Arial" charset="0"/>
              </a:rPr>
              <a:t>a local minumum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715000"/>
            <a:ext cx="3786188" cy="369888"/>
          </a:xfrm>
          <a:prstGeom prst="rect">
            <a:avLst/>
          </a:prstGeom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800" b="1">
                <a:solidFill>
                  <a:schemeClr val="accent2"/>
                </a:solidFill>
                <a:latin typeface="Courier New"/>
                <a:cs typeface="Courier New"/>
              </a:rPr>
              <a:t>RooStats::HypoTestInverter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 </a:t>
            </a:r>
            <a:r>
              <a:rPr lang="en-US">
                <a:sym typeface="Symbol" pitchFamily="-109" charset="2"/>
              </a:rPr>
              <a:t> was eventually measured</a:t>
            </a:r>
            <a:endParaRPr lang="en-US" dirty="0"/>
          </a:p>
        </p:txBody>
      </p:sp>
      <p:sp>
        <p:nvSpPr>
          <p:cNvPr id="29699" name="Segnaposto contenuto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ea typeface="ＭＳ Ｐゴシック" charset="-128"/>
                <a:cs typeface="ＭＳ Ｐゴシック" charset="-128"/>
              </a:rPr>
              <a:t>… and is now part of the PDG</a:t>
            </a:r>
          </a:p>
        </p:txBody>
      </p:sp>
      <p:sp>
        <p:nvSpPr>
          <p:cNvPr id="29701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9702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9703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231EAEF-51C4-8D4E-A739-605A28CD6E43}" type="slidenum">
              <a:rPr lang="it-IT" smtClean="0">
                <a:latin typeface="Arial" charset="0"/>
              </a:rPr>
              <a:pPr/>
              <a:t>9</a:t>
            </a:fld>
            <a:endParaRPr lang="it-IT">
              <a:latin typeface="Arial" charset="0"/>
            </a:endParaRPr>
          </a:p>
        </p:txBody>
      </p:sp>
      <p:pic>
        <p:nvPicPr>
          <p:cNvPr id="29700" name="Immagine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5945188" cy="491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pitchFamily="1" charset="-128"/>
                <a:cs typeface="ＭＳ Ｐゴシック" pitchFamily="1" charset="-128"/>
              </a:rPr>
              <a:t>A Bayesian approach to Higgs search with small background</a:t>
            </a:r>
            <a:endParaRPr lang="en-US" dirty="0"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Higgs search at LEP-I (L3)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Higgs search at LEP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Production via 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baseline="30000">
                <a:latin typeface="Symbol" charset="2"/>
                <a:ea typeface="ＭＳ Ｐゴシック" charset="-128"/>
                <a:cs typeface="ＭＳ Ｐゴシック" charset="-128"/>
              </a:rPr>
              <a:t>+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baseline="30000">
                <a:latin typeface="Symbol" charset="2"/>
                <a:ea typeface="ＭＳ Ｐゴシック" charset="-128"/>
                <a:cs typeface="ＭＳ Ｐゴシック" charset="-128"/>
              </a:rPr>
              <a:t>-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HZ</a:t>
            </a:r>
            <a:r>
              <a:rPr lang="en-US" baseline="30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*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bb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l</a:t>
            </a:r>
            <a:r>
              <a:rPr lang="en-US" baseline="30000">
                <a:latin typeface="Symbol" charset="2"/>
                <a:ea typeface="ＭＳ Ｐゴシック" charset="-128"/>
                <a:cs typeface="ＭＳ Ｐゴシック" charset="-128"/>
              </a:rPr>
              <a:t>+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l</a:t>
            </a:r>
            <a:r>
              <a:rPr lang="en-US" baseline="30000">
                <a:latin typeface="Symbol" charset="2"/>
                <a:ea typeface="ＭＳ Ｐゴシック" charset="-128"/>
                <a:cs typeface="ＭＳ Ｐゴシック" charset="-128"/>
              </a:rPr>
              <a:t>-</a:t>
            </a:r>
            <a:endParaRPr lang="en-US"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Higgs candidate mass measured via missing mass to lepton pair</a:t>
            </a: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Most of the background rejected via kinematic cuts and isolation requirements for the lepton pair</a:t>
            </a: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Search mainly dominated by statistics</a:t>
            </a:r>
          </a:p>
          <a:p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A few background events survived selection (first observed in L3 at LEP-I)</a:t>
            </a:r>
          </a:p>
          <a:p>
            <a:pPr>
              <a:buFontTx/>
              <a:buNone/>
            </a:pPr>
            <a:endParaRPr lang="en-US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3174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174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1B7298A0-4AB4-6747-A41B-F7F62E5FADDF}" type="slidenum">
              <a:rPr lang="it-IT" smtClean="0">
                <a:latin typeface="Arial" charset="0"/>
              </a:rPr>
              <a:pPr/>
              <a:t>11</a:t>
            </a:fld>
            <a:endParaRPr lang="it-IT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First Higgs candidate (m</a:t>
            </a:r>
            <a:r>
              <a:rPr lang="en-US" sz="3600" baseline="-25000">
                <a:ea typeface="ＭＳ Ｐゴシック" pitchFamily="-109" charset="-128"/>
                <a:cs typeface="ＭＳ Ｐゴシック" pitchFamily="-109" charset="-128"/>
              </a:rPr>
              <a:t>H</a:t>
            </a:r>
            <a:r>
              <a:rPr lang="en-US" sz="3600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70 GeV)</a:t>
            </a:r>
          </a:p>
        </p:txBody>
      </p:sp>
      <p:sp>
        <p:nvSpPr>
          <p:cNvPr id="3277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277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277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464E80C-8382-AB44-A9B5-3D203CC9658C}" type="slidenum">
              <a:rPr lang="it-IT" smtClean="0">
                <a:latin typeface="Arial" charset="0"/>
              </a:rPr>
              <a:pPr/>
              <a:t>12</a:t>
            </a:fld>
            <a:endParaRPr lang="it-IT">
              <a:latin typeface="Arial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052513"/>
            <a:ext cx="546576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Extended likelihood approach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ea typeface="ＭＳ Ｐゴシック" charset="-128"/>
                <a:cs typeface="ＭＳ Ｐゴシック" charset="-128"/>
              </a:rPr>
              <a:t>Assume both signal and background are present, with different PDF for mass distribution: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Gaussian peak</a:t>
            </a:r>
            <a:r>
              <a:rPr lang="en-US" sz="2000">
                <a:ea typeface="ＭＳ Ｐゴシック" charset="-128"/>
                <a:cs typeface="ＭＳ Ｐゴシック" charset="-128"/>
              </a:rPr>
              <a:t> for signal,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flat</a:t>
            </a:r>
            <a:r>
              <a:rPr lang="en-US" sz="2000">
                <a:ea typeface="ＭＳ Ｐゴシック" charset="-128"/>
                <a:cs typeface="ＭＳ Ｐゴシック" charset="-128"/>
              </a:rPr>
              <a:t> for background (from Monte Carlo samples):</a:t>
            </a:r>
          </a:p>
          <a:p>
            <a:endParaRPr lang="en-US" sz="2000">
              <a:ea typeface="ＭＳ Ｐゴシック" charset="-128"/>
              <a:cs typeface="ＭＳ Ｐゴシック" charset="-128"/>
            </a:endParaRPr>
          </a:p>
          <a:p>
            <a:endParaRPr lang="en-US" sz="2000">
              <a:ea typeface="ＭＳ Ｐゴシック" charset="-128"/>
              <a:cs typeface="ＭＳ Ｐゴシック" charset="-128"/>
            </a:endParaRPr>
          </a:p>
          <a:p>
            <a:endParaRPr lang="en-US" sz="2000">
              <a:ea typeface="ＭＳ Ｐゴシック" charset="-128"/>
              <a:cs typeface="ＭＳ Ｐゴシック" charset="-128"/>
            </a:endParaRPr>
          </a:p>
          <a:p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Bayesian approach</a:t>
            </a:r>
            <a:r>
              <a:rPr lang="en-US" sz="2000">
                <a:ea typeface="ＭＳ Ｐゴシック" charset="-128"/>
                <a:cs typeface="ＭＳ Ｐゴシック" charset="-128"/>
              </a:rPr>
              <a:t> can be used to extract the upper limit, with uniform prior, </a:t>
            </a:r>
            <a:r>
              <a:rPr lang="en-US" sz="2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π(</a:t>
            </a:r>
            <a:r>
              <a:rPr lang="en-US" sz="20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 = 1</a:t>
            </a:r>
            <a:r>
              <a:rPr lang="en-US" sz="2000">
                <a:ea typeface="ＭＳ Ｐゴシック" charset="-128"/>
                <a:cs typeface="ＭＳ Ｐゴシック" charset="-128"/>
              </a:rPr>
              <a:t>:</a:t>
            </a:r>
          </a:p>
        </p:txBody>
      </p:sp>
      <p:sp>
        <p:nvSpPr>
          <p:cNvPr id="3379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379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380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F64B9442-3630-AF4F-A30C-DB2FC1B73E32}" type="slidenum">
              <a:rPr lang="it-IT" smtClean="0">
                <a:latin typeface="Arial" charset="0"/>
              </a:rPr>
              <a:pPr/>
              <a:t>13</a:t>
            </a:fld>
            <a:endParaRPr lang="it-IT">
              <a:latin typeface="Arial" charset="0"/>
            </a:endParaRP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171700"/>
            <a:ext cx="5472113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Immagin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47775" y="4062413"/>
            <a:ext cx="7072313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Application to Higgs search at L3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4953920-F049-464A-A6A7-8AF355C55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585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585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585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E2821356-06A2-3B4B-94A9-5E69391C3B1C}" type="slidenum">
              <a:rPr lang="it-IT" smtClean="0">
                <a:latin typeface="Arial" charset="0"/>
              </a:rPr>
              <a:pPr/>
              <a:t>14</a:t>
            </a:fld>
            <a:endParaRPr lang="it-IT">
              <a:latin typeface="Arial" charset="0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 l="25690" t="9853" r="10571" b="2271"/>
          <a:stretch>
            <a:fillRect/>
          </a:stretch>
        </p:blipFill>
        <p:spPr bwMode="auto">
          <a:xfrm>
            <a:off x="1119188" y="908050"/>
            <a:ext cx="48228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1982788" y="3321050"/>
            <a:ext cx="0" cy="7191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5438775" y="3321050"/>
            <a:ext cx="0" cy="7191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5799138" y="3321050"/>
            <a:ext cx="0" cy="7191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550988" y="4078288"/>
            <a:ext cx="95567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31.4</a:t>
            </a:r>
            <a:r>
              <a:rPr lang="en-US">
                <a:solidFill>
                  <a:schemeClr val="accent1"/>
                </a:solidFill>
                <a:sym typeface="Symbol" charset="2"/>
              </a:rPr>
              <a:t>1.5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4430713" y="4076700"/>
            <a:ext cx="100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67.6</a:t>
            </a:r>
            <a:r>
              <a:rPr lang="en-US">
                <a:solidFill>
                  <a:schemeClr val="accent1"/>
                </a:solidFill>
                <a:sym typeface="Symbol" charset="2"/>
              </a:rPr>
              <a:t> 0.7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5511800" y="4076700"/>
            <a:ext cx="100647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70.4</a:t>
            </a:r>
            <a:r>
              <a:rPr lang="en-US">
                <a:solidFill>
                  <a:schemeClr val="accent1"/>
                </a:solidFill>
                <a:sym typeface="Symbol" charset="2"/>
              </a:rPr>
              <a:t> 0.7</a:t>
            </a: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5294313" y="3141663"/>
            <a:ext cx="12223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6588125" y="2852738"/>
            <a:ext cx="15287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3 events </a:t>
            </a:r>
            <a:br>
              <a:rPr lang="en-US">
                <a:solidFill>
                  <a:schemeClr val="accent1"/>
                </a:solidFill>
                <a:latin typeface="Arial" charset="0"/>
              </a:rPr>
            </a:br>
            <a:r>
              <a:rPr lang="en-US">
                <a:solidFill>
                  <a:schemeClr val="accent1"/>
                </a:solidFill>
                <a:latin typeface="Arial" charset="0"/>
              </a:rPr>
              <a:t>“standard” limit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6516688" y="1338263"/>
            <a:ext cx="1200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Arial" charset="0"/>
              </a:rPr>
              <a:t>LEP-I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Comparison with frequentist C.L.</a:t>
            </a:r>
            <a:endParaRPr lang="en-US" sz="36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ea typeface="ＭＳ Ｐゴシック" charset="-128"/>
                <a:cs typeface="ＭＳ Ｐゴシック" charset="-128"/>
              </a:rPr>
              <a:t>Toy MC can be generated for different signal and background scenarios</a:t>
            </a:r>
          </a:p>
          <a:p>
            <a:r>
              <a:rPr lang="en-US" sz="2000">
                <a:ea typeface="ＭＳ Ｐゴシック" charset="-128"/>
                <a:cs typeface="ＭＳ Ｐゴシック" charset="-128"/>
              </a:rPr>
              <a:t>frequentist coverage (“classical” CL) can be computed counting the fraction of toy experiments above/below the Bayesian limit</a:t>
            </a:r>
          </a:p>
        </p:txBody>
      </p:sp>
      <p:sp>
        <p:nvSpPr>
          <p:cNvPr id="3789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7896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7897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43584E6-D8FB-6344-9850-70802CEFA51A}" type="slidenum">
              <a:rPr lang="it-IT" smtClean="0">
                <a:latin typeface="Arial" charset="0"/>
              </a:rPr>
              <a:pPr/>
              <a:t>15</a:t>
            </a:fld>
            <a:endParaRPr lang="it-IT">
              <a:latin typeface="Arial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 l="18112" t="13928" r="16341" b="7582"/>
          <a:stretch>
            <a:fillRect/>
          </a:stretch>
        </p:blipFill>
        <p:spPr bwMode="auto">
          <a:xfrm>
            <a:off x="3995738" y="2598738"/>
            <a:ext cx="3743325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/>
          <a:srcRect l="18307" t="16383" r="17305" b="6363"/>
          <a:stretch>
            <a:fillRect/>
          </a:stretch>
        </p:blipFill>
        <p:spPr bwMode="auto">
          <a:xfrm>
            <a:off x="395288" y="2652713"/>
            <a:ext cx="3676650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7235825" y="3522663"/>
            <a:ext cx="1679575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Always </a:t>
            </a:r>
            <a:br>
              <a:rPr lang="en-US" sz="2000">
                <a:solidFill>
                  <a:schemeClr val="accent2"/>
                </a:solidFill>
                <a:latin typeface="Arial" charset="0"/>
              </a:rPr>
            </a:br>
            <a:r>
              <a:rPr lang="en-US" sz="2000">
                <a:solidFill>
                  <a:schemeClr val="accent2"/>
                </a:solidFill>
                <a:latin typeface="Arial" charset="0"/>
              </a:rPr>
              <a:t>conservative!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Higgs search at LEP-II</a:t>
            </a:r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Combined search using CLs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Combined Higgs search at LEP-II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Extended likelihood definition:</a:t>
            </a: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endParaRPr lang="en-US" sz="2800">
              <a:ea typeface="ＭＳ Ｐゴシック" charset="-128"/>
              <a:cs typeface="ＭＳ Ｐゴシック" charset="-128"/>
            </a:endParaRPr>
          </a:p>
          <a:p>
            <a:r>
              <a:rPr lang="en-US" sz="2800">
                <a:ea typeface="ＭＳ Ｐゴシック" charset="-128"/>
                <a:cs typeface="ＭＳ Ｐゴシック" charset="-128"/>
                <a:sym typeface="Symbol" charset="2"/>
              </a:rPr>
              <a:t> = 0 for </a:t>
            </a:r>
            <a:r>
              <a:rPr lang="en-US" sz="28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b</a:t>
            </a:r>
            <a:r>
              <a:rPr lang="en-US" sz="2800">
                <a:ea typeface="ＭＳ Ｐゴシック" charset="-128"/>
                <a:cs typeface="ＭＳ Ｐゴシック" charset="-128"/>
                <a:sym typeface="Symbol" charset="2"/>
              </a:rPr>
              <a:t> only, 1 for </a:t>
            </a:r>
            <a:r>
              <a:rPr lang="en-US" sz="28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28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+ </a:t>
            </a:r>
            <a:r>
              <a:rPr lang="en-US" sz="28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b</a:t>
            </a:r>
            <a:r>
              <a:rPr lang="en-US" sz="2800">
                <a:ea typeface="ＭＳ Ｐゴシック" charset="-128"/>
                <a:cs typeface="ＭＳ Ｐゴシック" charset="-128"/>
                <a:sym typeface="Symbol" charset="2"/>
              </a:rPr>
              <a:t> hypotheses</a:t>
            </a:r>
          </a:p>
          <a:p>
            <a:r>
              <a:rPr lang="en-US" sz="2800">
                <a:ea typeface="ＭＳ Ｐゴシック" charset="-128"/>
                <a:cs typeface="ＭＳ Ｐゴシック" charset="-128"/>
              </a:rPr>
              <a:t>Likelihood ratio:</a:t>
            </a:r>
          </a:p>
        </p:txBody>
      </p:sp>
      <p:sp>
        <p:nvSpPr>
          <p:cNvPr id="4096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096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097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5566AEA-C1EA-B54E-8DAC-4DA0F1CB8E28}" type="slidenum">
              <a:rPr lang="it-IT" smtClean="0">
                <a:latin typeface="Arial" charset="0"/>
              </a:rPr>
              <a:pPr/>
              <a:t>17</a:t>
            </a:fld>
            <a:endParaRPr lang="it-IT">
              <a:latin typeface="Arial" charset="0"/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773238"/>
            <a:ext cx="640873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941888"/>
            <a:ext cx="824388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966" name="Straight Connector 9"/>
          <p:cNvCxnSpPr>
            <a:cxnSpLocks noChangeShapeType="1"/>
          </p:cNvCxnSpPr>
          <p:nvPr/>
        </p:nvCxnSpPr>
        <p:spPr bwMode="auto">
          <a:xfrm flipV="1">
            <a:off x="4648200" y="1905000"/>
            <a:ext cx="2438400" cy="2286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/>
            <a:tailEnd/>
          </a:ln>
        </p:spPr>
      </p:cxnSp>
      <p:cxnSp>
        <p:nvCxnSpPr>
          <p:cNvPr id="40967" name="Straight Connector 10"/>
          <p:cNvCxnSpPr>
            <a:cxnSpLocks noChangeShapeType="1"/>
          </p:cNvCxnSpPr>
          <p:nvPr/>
        </p:nvCxnSpPr>
        <p:spPr bwMode="auto">
          <a:xfrm flipV="1">
            <a:off x="3962400" y="3352800"/>
            <a:ext cx="2438400" cy="2286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CLs PDF plot</a:t>
            </a:r>
            <a:endParaRPr lang="it-IT" dirty="0"/>
          </a:p>
        </p:txBody>
      </p:sp>
      <p:sp>
        <p:nvSpPr>
          <p:cNvPr id="4301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301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301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3D1AC83-65C4-0749-888A-9202DF83969A}" type="slidenum">
              <a:rPr lang="it-IT" smtClean="0">
                <a:latin typeface="Arial" charset="0"/>
              </a:rPr>
              <a:pPr/>
              <a:t>18</a:t>
            </a:fld>
            <a:endParaRPr lang="it-IT">
              <a:latin typeface="Arial" charset="0"/>
            </a:endParaRPr>
          </a:p>
        </p:txBody>
      </p:sp>
      <p:pic>
        <p:nvPicPr>
          <p:cNvPr id="43011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5067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52400"/>
            <a:ext cx="37338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0188" y="3252788"/>
            <a:ext cx="3660775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3"/>
          <a:srcRect l="24953" t="20944" r="17987" b="20071"/>
          <a:stretch>
            <a:fillRect/>
          </a:stretch>
        </p:blipFill>
        <p:spPr bwMode="auto">
          <a:xfrm>
            <a:off x="30163" y="1295400"/>
            <a:ext cx="4008437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4"/>
          <a:srcRect l="22893" t="18173" r="4716" b="4979"/>
          <a:stretch>
            <a:fillRect/>
          </a:stretch>
        </p:blipFill>
        <p:spPr bwMode="auto">
          <a:xfrm>
            <a:off x="4078288" y="1674813"/>
            <a:ext cx="4733925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00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Mass scan plot</a:t>
            </a:r>
          </a:p>
        </p:txBody>
      </p:sp>
      <p:sp>
        <p:nvSpPr>
          <p:cNvPr id="4405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405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405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DB53099-9038-EF46-A517-370F3699F42F}" type="slidenum">
              <a:rPr lang="it-IT" smtClean="0">
                <a:latin typeface="Arial" charset="0"/>
              </a:rPr>
              <a:pPr/>
              <a:t>19</a:t>
            </a:fld>
            <a:endParaRPr lang="it-IT">
              <a:latin typeface="Arial" charset="0"/>
            </a:endParaRPr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4953000" y="3352800"/>
            <a:ext cx="1300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GB">
                <a:solidFill>
                  <a:srgbClr val="339966"/>
                </a:solidFill>
                <a:latin typeface="Arial" charset="0"/>
                <a:ea typeface="Arial" charset="0"/>
                <a:cs typeface="Arial" charset="0"/>
              </a:rPr>
              <a:t>Green: 68%</a:t>
            </a:r>
          </a:p>
          <a:p>
            <a:pPr eaLnBrk="1" hangingPunct="1"/>
            <a:r>
              <a:rPr lang="en-GB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</a:rPr>
              <a:t>Yellow: 95%</a:t>
            </a:r>
            <a:endParaRPr lang="en-GB" sz="1200">
              <a:solidFill>
                <a:srgbClr val="FF99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" name="Connettore 2 9"/>
          <p:cNvCxnSpPr/>
          <p:nvPr/>
        </p:nvCxnSpPr>
        <p:spPr bwMode="auto">
          <a:xfrm rot="5400000">
            <a:off x="6469063" y="2224087"/>
            <a:ext cx="857250" cy="612775"/>
          </a:xfrm>
          <a:prstGeom prst="straightConnector1">
            <a:avLst/>
          </a:prstGeom>
          <a:ln w="2540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796088" y="1865313"/>
            <a:ext cx="14906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solidFill>
                  <a:srgbClr val="0000FF"/>
                </a:solidFill>
                <a:latin typeface="+mn-lt"/>
              </a:rPr>
              <a:t>Bkg only (sim.)</a:t>
            </a:r>
          </a:p>
        </p:txBody>
      </p:sp>
      <p:cxnSp>
        <p:nvCxnSpPr>
          <p:cNvPr id="12" name="Connettore 2 11"/>
          <p:cNvCxnSpPr/>
          <p:nvPr/>
        </p:nvCxnSpPr>
        <p:spPr bwMode="auto">
          <a:xfrm rot="10800000">
            <a:off x="7472363" y="4370388"/>
            <a:ext cx="579437" cy="371475"/>
          </a:xfrm>
          <a:prstGeom prst="straightConnector1">
            <a:avLst/>
          </a:prstGeom>
          <a:ln w="25400" cap="flat" cmpd="sng" algn="ctr">
            <a:solidFill>
              <a:srgbClr val="800000"/>
            </a:solidFill>
            <a:prstDash val="dashDot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7259638" y="4710113"/>
            <a:ext cx="19859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solidFill>
                  <a:srgbClr val="800000"/>
                </a:solidFill>
                <a:latin typeface="+mn-lt"/>
              </a:rPr>
              <a:t>Signal + bkg (sim.)</a:t>
            </a:r>
          </a:p>
        </p:txBody>
      </p:sp>
      <p:cxnSp>
        <p:nvCxnSpPr>
          <p:cNvPr id="14" name="Connettore 2 13"/>
          <p:cNvCxnSpPr/>
          <p:nvPr/>
        </p:nvCxnSpPr>
        <p:spPr bwMode="auto">
          <a:xfrm rot="10800000" flipV="1">
            <a:off x="6799263" y="3005138"/>
            <a:ext cx="957262" cy="550862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7267575" y="2767013"/>
            <a:ext cx="16875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latin typeface="+mn-lt"/>
              </a:rPr>
              <a:t>Observed (data)</a:t>
            </a:r>
          </a:p>
        </p:txBody>
      </p:sp>
      <p:pic>
        <p:nvPicPr>
          <p:cNvPr id="44044" name="Immagine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5737225"/>
            <a:ext cx="3243262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Connettore 2 16"/>
          <p:cNvCxnSpPr/>
          <p:nvPr/>
        </p:nvCxnSpPr>
        <p:spPr bwMode="auto">
          <a:xfrm rot="5400000" flipH="1" flipV="1">
            <a:off x="2827338" y="4216400"/>
            <a:ext cx="2794000" cy="152400"/>
          </a:xfrm>
          <a:prstGeom prst="straightConnector1">
            <a:avLst/>
          </a:prstGeom>
          <a:ln w="254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 bwMode="auto">
          <a:xfrm rot="16200000" flipH="1">
            <a:off x="5571331" y="2839244"/>
            <a:ext cx="1766888" cy="0"/>
          </a:xfrm>
          <a:prstGeom prst="straightConnector1">
            <a:avLst/>
          </a:prstGeom>
          <a:ln>
            <a:solidFill>
              <a:srgbClr val="FF99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 bwMode="auto">
          <a:xfrm rot="5400000">
            <a:off x="5998369" y="2793207"/>
            <a:ext cx="911225" cy="1587"/>
          </a:xfrm>
          <a:prstGeom prst="straightConnector1">
            <a:avLst/>
          </a:prstGeom>
          <a:ln>
            <a:solidFill>
              <a:srgbClr val="339966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e 19"/>
          <p:cNvSpPr/>
          <p:nvPr/>
        </p:nvSpPr>
        <p:spPr bwMode="auto">
          <a:xfrm>
            <a:off x="6408798" y="2749973"/>
            <a:ext cx="98390" cy="101710"/>
          </a:xfrm>
          <a:prstGeom prst="ellipse">
            <a:avLst/>
          </a:prstGeom>
          <a:solidFill>
            <a:srgbClr val="0000FF"/>
          </a:solidFill>
          <a:ln>
            <a:noFill/>
            <a:headEnd type="none" w="med" len="med"/>
            <a:tailEnd type="none" w="med" len="med"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1" name="Rettangolo arrotondato 20"/>
          <p:cNvSpPr/>
          <p:nvPr/>
        </p:nvSpPr>
        <p:spPr bwMode="auto">
          <a:xfrm>
            <a:off x="1516063" y="5695950"/>
            <a:ext cx="3308350" cy="70485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pic>
        <p:nvPicPr>
          <p:cNvPr id="44052" name="Immagine 24" descr="MC900128897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300000">
            <a:off x="5791200" y="533400"/>
            <a:ext cx="1295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By experiment &amp; channel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A319D95-51CE-A249-AD7D-6C0F00291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609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609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609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21924E84-1ADD-DB42-834D-B7A238FA30F8}" type="slidenum">
              <a:rPr lang="it-IT" smtClean="0">
                <a:latin typeface="Arial" charset="0"/>
              </a:rPr>
              <a:pPr/>
              <a:t>20</a:t>
            </a:fld>
            <a:endParaRPr lang="it-IT">
              <a:latin typeface="Arial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 l="11069" t="9326" r="7280" b="2960"/>
          <a:stretch>
            <a:fillRect/>
          </a:stretch>
        </p:blipFill>
        <p:spPr bwMode="auto">
          <a:xfrm>
            <a:off x="250825" y="982663"/>
            <a:ext cx="5256213" cy="518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4"/>
          <a:srcRect l="10707" t="38039" r="50354" b="20654"/>
          <a:stretch>
            <a:fillRect/>
          </a:stretch>
        </p:blipFill>
        <p:spPr bwMode="auto">
          <a:xfrm>
            <a:off x="6049963" y="1016000"/>
            <a:ext cx="2797175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4"/>
          <a:srcRect l="53894" t="38039" r="7484" b="20654"/>
          <a:stretch>
            <a:fillRect/>
          </a:stretch>
        </p:blipFill>
        <p:spPr bwMode="auto">
          <a:xfrm>
            <a:off x="6122988" y="3733800"/>
            <a:ext cx="27749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2 8"/>
          <p:cNvCxnSpPr/>
          <p:nvPr/>
        </p:nvCxnSpPr>
        <p:spPr bwMode="auto">
          <a:xfrm rot="5400000" flipH="1" flipV="1">
            <a:off x="1543050" y="2865438"/>
            <a:ext cx="522288" cy="512762"/>
          </a:xfrm>
          <a:prstGeom prst="straightConnector1">
            <a:avLst/>
          </a:prstGeom>
          <a:ln w="25400" cap="flat" cmpd="sng" algn="ctr">
            <a:solidFill>
              <a:srgbClr val="FF0000">
                <a:alpha val="76000"/>
              </a:srgb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 bwMode="auto">
          <a:xfrm rot="5400000" flipH="1" flipV="1">
            <a:off x="7671594" y="2591594"/>
            <a:ext cx="522287" cy="511175"/>
          </a:xfrm>
          <a:prstGeom prst="straightConnector1">
            <a:avLst/>
          </a:prstGeom>
          <a:ln w="25400" cap="flat" cmpd="sng" algn="ctr">
            <a:solidFill>
              <a:srgbClr val="FF0000">
                <a:alpha val="76000"/>
              </a:srgb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e 15"/>
          <p:cNvSpPr/>
          <p:nvPr/>
        </p:nvSpPr>
        <p:spPr bwMode="auto">
          <a:xfrm>
            <a:off x="1954443" y="1206990"/>
            <a:ext cx="792585" cy="270222"/>
          </a:xfrm>
          <a:prstGeom prst="ellipse">
            <a:avLst/>
          </a:prstGeom>
          <a:noFill/>
          <a:ln w="28575" cap="flat" cmpd="sng" algn="ctr">
            <a:solidFill>
              <a:srgbClr val="FF0000">
                <a:alpha val="76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7663945" y="1179242"/>
            <a:ext cx="1216611" cy="315984"/>
          </a:xfrm>
          <a:prstGeom prst="ellipse">
            <a:avLst/>
          </a:prstGeom>
          <a:noFill/>
          <a:ln w="28575" cap="flat" cmpd="sng" algn="ctr">
            <a:solidFill>
              <a:srgbClr val="FF0000">
                <a:alpha val="76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Background hypothesis C.L.</a:t>
            </a:r>
          </a:p>
        </p:txBody>
      </p:sp>
      <p:sp>
        <p:nvSpPr>
          <p:cNvPr id="4813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813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813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F29F24C5-E29B-5C41-888D-96DA8C7F5DA4}" type="slidenum">
              <a:rPr lang="it-IT" smtClean="0">
                <a:latin typeface="Arial" charset="0"/>
              </a:rPr>
              <a:pPr/>
              <a:t>21</a:t>
            </a:fld>
            <a:endParaRPr lang="it-IT">
              <a:latin typeface="Arial" charset="0"/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 l="16760" t="18617" r="15126" b="9976"/>
          <a:stretch>
            <a:fillRect/>
          </a:stretch>
        </p:blipFill>
        <p:spPr bwMode="auto">
          <a:xfrm>
            <a:off x="2051050" y="1052513"/>
            <a:ext cx="5256213" cy="506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Background C.L. by experiment</a:t>
            </a:r>
          </a:p>
        </p:txBody>
      </p:sp>
      <p:sp>
        <p:nvSpPr>
          <p:cNvPr id="5018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018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018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C1AA411-CB58-EC40-ACE8-2D8443406E50}" type="slidenum">
              <a:rPr lang="it-IT" smtClean="0">
                <a:latin typeface="Arial" charset="0"/>
              </a:rPr>
              <a:pPr/>
              <a:t>22</a:t>
            </a:fld>
            <a:endParaRPr lang="it-IT">
              <a:latin typeface="Arial" charset="0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 l="10692" t="9309" r="6557" b="4535"/>
          <a:stretch>
            <a:fillRect/>
          </a:stretch>
        </p:blipFill>
        <p:spPr bwMode="auto">
          <a:xfrm>
            <a:off x="1692275" y="968375"/>
            <a:ext cx="5400675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Signal hypothesis C.L.</a:t>
            </a:r>
          </a:p>
        </p:txBody>
      </p:sp>
      <p:sp>
        <p:nvSpPr>
          <p:cNvPr id="5222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222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223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C47F474-8730-9D4A-9903-CD3C277886A0}" type="slidenum">
              <a:rPr lang="it-IT" smtClean="0">
                <a:latin typeface="Arial" charset="0"/>
              </a:rPr>
              <a:pPr/>
              <a:t>23</a:t>
            </a:fld>
            <a:endParaRPr lang="it-IT">
              <a:latin typeface="Arial" charset="0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 l="8554" t="10078" r="12280" b="3764"/>
          <a:stretch>
            <a:fillRect/>
          </a:stretch>
        </p:blipFill>
        <p:spPr bwMode="auto">
          <a:xfrm>
            <a:off x="1763713" y="1052513"/>
            <a:ext cx="504031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Higgs search at LHC</a:t>
            </a:r>
            <a:endParaRPr lang="en-US" dirty="0"/>
          </a:p>
        </p:txBody>
      </p:sp>
      <p:sp>
        <p:nvSpPr>
          <p:cNvPr id="54275" name="Sottotitol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Combined search using CLs</a:t>
            </a:r>
          </a:p>
        </p:txBody>
      </p:sp>
      <p:sp>
        <p:nvSpPr>
          <p:cNvPr id="54276" name="Date Placeholder 3"/>
          <p:cNvSpPr txBox="1">
            <a:spLocks/>
          </p:cNvSpPr>
          <p:nvPr/>
        </p:nvSpPr>
        <p:spPr bwMode="auto">
          <a:xfrm>
            <a:off x="685800" y="6248400"/>
            <a:ext cx="172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it-IT" sz="1400">
                <a:solidFill>
                  <a:schemeClr val="bg2"/>
                </a:solidFill>
                <a:latin typeface="Arial" charset="0"/>
              </a:rPr>
              <a:t>Luca Lista</a:t>
            </a:r>
          </a:p>
        </p:txBody>
      </p:sp>
      <p:sp>
        <p:nvSpPr>
          <p:cNvPr id="54277" name="Footer Placeholder 4"/>
          <p:cNvSpPr txBox="1">
            <a:spLocks/>
          </p:cNvSpPr>
          <p:nvPr/>
        </p:nvSpPr>
        <p:spPr bwMode="auto">
          <a:xfrm>
            <a:off x="2484438" y="6248400"/>
            <a:ext cx="3959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it-IT" sz="1400">
                <a:solidFill>
                  <a:schemeClr val="bg2"/>
                </a:solidFill>
                <a:latin typeface="Arial" charset="0"/>
              </a:rPr>
              <a:t>Statistical methods in LHC data analysis</a:t>
            </a:r>
          </a:p>
          <a:p>
            <a:pPr algn="ctr"/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4278" name="Slide Number Placeholder 5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B78E1C52-DC0F-F840-8AE9-8C8D88FF242F}" type="slidenum">
              <a:rPr lang="it-IT" sz="1400">
                <a:solidFill>
                  <a:schemeClr val="bg2"/>
                </a:solidFill>
                <a:latin typeface="Arial" charset="0"/>
              </a:rPr>
              <a:pPr algn="r"/>
              <a:t>24</a:t>
            </a:fld>
            <a:endParaRPr lang="it-IT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Higgs search at LHC method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/>
              <a:t>Agreed method between ATLAS and CLS</a:t>
            </a:r>
          </a:p>
          <a:p>
            <a:pPr>
              <a:defRPr/>
            </a:pPr>
            <a:r>
              <a:rPr lang="en-US" sz="2400"/>
              <a:t>Test statistics:</a:t>
            </a:r>
          </a:p>
          <a:p>
            <a:pPr>
              <a:defRPr/>
            </a:pPr>
            <a:endParaRPr lang="en-US" sz="2400"/>
          </a:p>
          <a:p>
            <a:pPr>
              <a:defRPr/>
            </a:pPr>
            <a:endParaRPr lang="en-US" sz="2400"/>
          </a:p>
          <a:p>
            <a:pPr>
              <a:defRPr/>
            </a:pPr>
            <a:r>
              <a:rPr lang="en-US" sz="2400"/>
              <a:t>Has good asymptotic behavior</a:t>
            </a:r>
          </a:p>
          <a:p>
            <a:pPr>
              <a:defRPr/>
            </a:pPr>
            <a:r>
              <a:rPr lang="en-US" sz="2400"/>
              <a:t>Nuisance parameters are profiled</a:t>
            </a:r>
          </a:p>
          <a:p>
            <a:pPr>
              <a:defRPr/>
            </a:pPr>
            <a:r>
              <a:rPr lang="en-US" sz="2400"/>
              <a:t>Uncertainties are modeled with log-normal PDFs</a:t>
            </a:r>
          </a:p>
          <a:p>
            <a:pPr>
              <a:defRPr/>
            </a:pPr>
            <a:r>
              <a:rPr lang="en-US" sz="2400"/>
              <a:t>CLs protects against unphysical limits in cases of large downward background fluctuations</a:t>
            </a:r>
          </a:p>
          <a:p>
            <a:pPr>
              <a:defRPr/>
            </a:pPr>
            <a:r>
              <a:rPr lang="en-US" sz="2400"/>
              <a:t>Observed and median expected values of CLs limits presented as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68%</a:t>
            </a:r>
            <a:r>
              <a:rPr lang="en-US" sz="2400"/>
              <a:t> and </a:t>
            </a:r>
            <a:r>
              <a:rPr lang="en-US" sz="2400">
                <a:solidFill>
                  <a:srgbClr val="DEC45A"/>
                </a:solidFill>
              </a:rPr>
              <a:t>95%</a:t>
            </a:r>
            <a:r>
              <a:rPr lang="en-US" sz="2400"/>
              <a:t> belts</a:t>
            </a:r>
            <a:endParaRPr lang="en-US" sz="2400" dirty="0"/>
          </a:p>
        </p:txBody>
      </p:sp>
      <p:sp>
        <p:nvSpPr>
          <p:cNvPr id="55301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5302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5303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2BF24A2-AFF3-0841-BAE9-7E6AC5757E3F}" type="slidenum">
              <a:rPr lang="it-IT" smtClean="0">
                <a:latin typeface="Arial" charset="0"/>
              </a:rPr>
              <a:pPr/>
              <a:t>25</a:t>
            </a:fld>
            <a:endParaRPr lang="it-IT">
              <a:latin typeface="Arial" charset="0"/>
            </a:endParaRPr>
          </a:p>
        </p:txBody>
      </p:sp>
      <p:pic>
        <p:nvPicPr>
          <p:cNvPr id="55300" name="Immagine 7"/>
          <p:cNvPicPr>
            <a:picLocks noChangeAspect="1"/>
          </p:cNvPicPr>
          <p:nvPr/>
        </p:nvPicPr>
        <p:blipFill>
          <a:blip r:embed="rId2"/>
          <a:srcRect t="851"/>
          <a:stretch>
            <a:fillRect/>
          </a:stretch>
        </p:blipFill>
        <p:spPr bwMode="auto">
          <a:xfrm>
            <a:off x="3200400" y="1524000"/>
            <a:ext cx="44196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Higgs boson production at LHC</a:t>
            </a:r>
            <a:endParaRPr lang="en-US" dirty="0"/>
          </a:p>
        </p:txBody>
      </p:sp>
      <p:sp>
        <p:nvSpPr>
          <p:cNvPr id="5632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Decays are favored into </a:t>
            </a:r>
            <a:r>
              <a:rPr lang="en-US" sz="2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heavy particles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(top, Z, W, b, …)</a:t>
            </a:r>
          </a:p>
          <a:p>
            <a:r>
              <a:rPr lang="en-US" sz="2800">
                <a:ea typeface="ＭＳ Ｐゴシック" charset="-128"/>
                <a:cs typeface="ＭＳ Ｐゴシック" charset="-128"/>
              </a:rPr>
              <a:t>Most abundant 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production via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“gluon fusion” and </a:t>
            </a:r>
            <a:br>
              <a:rPr lang="en-US" sz="2800">
                <a:ea typeface="ＭＳ Ｐゴシック" charset="-128"/>
                <a:cs typeface="ＭＳ Ｐゴシック" charset="-128"/>
              </a:rPr>
            </a:br>
            <a:r>
              <a:rPr lang="en-US" sz="2800">
                <a:ea typeface="ＭＳ Ｐゴシック" charset="-128"/>
                <a:cs typeface="ＭＳ Ｐゴシック" charset="-128"/>
              </a:rPr>
              <a:t>“vector-boson fusion” </a:t>
            </a:r>
          </a:p>
        </p:txBody>
      </p:sp>
      <p:sp>
        <p:nvSpPr>
          <p:cNvPr id="5632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632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632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BBD57DFE-DD95-054D-9BA6-F70287FEB3AA}" type="slidenum">
              <a:rPr lang="it-IT" smtClean="0">
                <a:latin typeface="Arial" charset="0"/>
              </a:rPr>
              <a:pPr/>
              <a:t>26</a:t>
            </a:fld>
            <a:endParaRPr lang="it-IT">
              <a:latin typeface="Arial" charset="0"/>
            </a:endParaRPr>
          </a:p>
        </p:txBody>
      </p:sp>
      <p:pic>
        <p:nvPicPr>
          <p:cNvPr id="56324" name="Immagin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25" y="4127500"/>
            <a:ext cx="4700588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7" descr="Screen shot 2011-09-01 at 3.28.25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100" y="1909763"/>
            <a:ext cx="4395788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 descr="all_Mass_relaxed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" y="795338"/>
            <a:ext cx="3636963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it-IT">
                <a:ea typeface="ＭＳ Ｐゴシック" charset="0"/>
              </a:rPr>
              <a:t>“Golden” channel: H</a:t>
            </a:r>
            <a:r>
              <a:rPr lang="it-IT">
                <a:ea typeface="ＭＳ Ｐゴシック" charset="0"/>
                <a:sym typeface="Wingdings" charset="0"/>
              </a:rPr>
              <a:t>ZZ 4l (l=e,μ)</a:t>
            </a:r>
            <a:endParaRPr lang="it-IT" dirty="0">
              <a:ea typeface="ＭＳ Ｐゴシック" charset="0"/>
            </a:endParaRPr>
          </a:p>
        </p:txBody>
      </p:sp>
      <p:sp>
        <p:nvSpPr>
          <p:cNvPr id="5735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735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735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0DA66A56-5009-B548-B765-20654B402D1C}" type="slidenum">
              <a:rPr lang="it-IT" smtClean="0">
                <a:latin typeface="Arial" charset="0"/>
              </a:rPr>
              <a:pPr/>
              <a:t>27</a:t>
            </a:fld>
            <a:endParaRPr lang="it-IT">
              <a:latin typeface="Arial" charset="0"/>
            </a:endParaRPr>
          </a:p>
        </p:txBody>
      </p:sp>
      <p:sp>
        <p:nvSpPr>
          <p:cNvPr id="57348" name="Content Placeholder 2"/>
          <p:cNvSpPr txBox="1">
            <a:spLocks/>
          </p:cNvSpPr>
          <p:nvPr/>
        </p:nvSpPr>
        <p:spPr bwMode="auto">
          <a:xfrm>
            <a:off x="3187700" y="4470400"/>
            <a:ext cx="2212975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588" indent="-1588">
              <a:spcBef>
                <a:spcPct val="20000"/>
              </a:spcBef>
              <a:buSzPct val="100000"/>
            </a:pPr>
            <a:r>
              <a:rPr kumimoji="1" lang="it-IT">
                <a:solidFill>
                  <a:srgbClr val="003399"/>
                </a:solidFill>
                <a:latin typeface="Candara" charset="0"/>
                <a:ea typeface="Candara" charset="0"/>
                <a:cs typeface="Candara" charset="0"/>
              </a:rPr>
              <a:t>Mass resolution is </a:t>
            </a:r>
          </a:p>
          <a:p>
            <a:pPr marL="1588" indent="-1588">
              <a:spcBef>
                <a:spcPct val="20000"/>
              </a:spcBef>
              <a:buSzPct val="100000"/>
            </a:pPr>
            <a:r>
              <a:rPr kumimoji="1" lang="it-IT">
                <a:solidFill>
                  <a:srgbClr val="003399"/>
                </a:solidFill>
                <a:latin typeface="Candara" charset="0"/>
                <a:ea typeface="Candara" charset="0"/>
                <a:cs typeface="Candara" charset="0"/>
              </a:rPr>
              <a:t> ~2-3 GeV</a:t>
            </a:r>
          </a:p>
        </p:txBody>
      </p:sp>
      <p:pic>
        <p:nvPicPr>
          <p:cNvPr id="57349" name="Picture 2" descr="UpperLimit_110_600_CLs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949325"/>
            <a:ext cx="4719638" cy="308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2088" y="4097338"/>
            <a:ext cx="2794000" cy="26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>
            <a:stCxn id="57348" idx="0"/>
          </p:cNvCxnSpPr>
          <p:nvPr/>
        </p:nvCxnSpPr>
        <p:spPr>
          <a:xfrm rot="16200000" flipV="1">
            <a:off x="3842544" y="4018756"/>
            <a:ext cx="263525" cy="639763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3" y="4038600"/>
            <a:ext cx="2528887" cy="2747963"/>
          </a:xfrm>
          <a:prstGeom prst="rect">
            <a:avLst/>
          </a:prstGeom>
          <a:ln w="28575" cap="flat" cmpd="sng" algn="ctr">
            <a:solidFill>
              <a:schemeClr val="accent1">
                <a:lumMod val="50000"/>
                <a:alpha val="50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pic>
      <p:sp>
        <p:nvSpPr>
          <p:cNvPr id="17" name="Rettangolo 16"/>
          <p:cNvSpPr/>
          <p:nvPr/>
        </p:nvSpPr>
        <p:spPr bwMode="auto">
          <a:xfrm>
            <a:off x="590550" y="949325"/>
            <a:ext cx="409575" cy="281305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50000"/>
                <a:alpha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57354" name="Connettore 1 18"/>
          <p:cNvCxnSpPr>
            <a:cxnSpLocks noChangeShapeType="1"/>
          </p:cNvCxnSpPr>
          <p:nvPr/>
        </p:nvCxnSpPr>
        <p:spPr bwMode="auto">
          <a:xfrm rot="10800000" flipV="1">
            <a:off x="0" y="3746500"/>
            <a:ext cx="544513" cy="292100"/>
          </a:xfrm>
          <a:prstGeom prst="line">
            <a:avLst/>
          </a:prstGeom>
          <a:noFill/>
          <a:ln w="28575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57355" name="Connettore 1 19"/>
          <p:cNvCxnSpPr>
            <a:cxnSpLocks noChangeShapeType="1"/>
          </p:cNvCxnSpPr>
          <p:nvPr/>
        </p:nvCxnSpPr>
        <p:spPr bwMode="auto">
          <a:xfrm>
            <a:off x="992188" y="3778250"/>
            <a:ext cx="1598612" cy="260350"/>
          </a:xfrm>
          <a:prstGeom prst="line">
            <a:avLst/>
          </a:prstGeom>
          <a:noFill/>
          <a:ln w="28575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ea typeface="ＭＳ Ｐゴシック" charset="0"/>
              </a:rPr>
              <a:t>Jets: H</a:t>
            </a:r>
            <a:r>
              <a:rPr lang="it-IT">
                <a:ea typeface="ＭＳ Ｐゴシック" charset="0"/>
                <a:sym typeface="Wingdings" charset="0"/>
              </a:rPr>
              <a:t>ZZ2l2q (l=e,μ)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71EAB9F-5322-5943-8B39-EAE908822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837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837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837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39E4D99-FA06-0B42-8DE3-A9D3B30BD160}" type="slidenum">
              <a:rPr lang="it-IT" smtClean="0">
                <a:latin typeface="Arial" charset="0"/>
              </a:rPr>
              <a:pPr/>
              <a:t>28</a:t>
            </a:fld>
            <a:endParaRPr lang="it-IT">
              <a:latin typeface="Arial" charset="0"/>
            </a:endParaRPr>
          </a:p>
        </p:txBody>
      </p:sp>
      <p:pic>
        <p:nvPicPr>
          <p:cNvPr id="58372" name="Immagin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938" y="858838"/>
            <a:ext cx="8845550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ea typeface="ＭＳ Ｐゴシック" charset="0"/>
              </a:rPr>
              <a:t>H</a:t>
            </a:r>
            <a:r>
              <a:rPr lang="it-IT">
                <a:ea typeface="ＭＳ Ｐゴシック" charset="0"/>
                <a:sym typeface="Wingdings" charset="0"/>
              </a:rPr>
              <a:t>γγ</a:t>
            </a:r>
            <a:r>
              <a:rPr lang="it-IT"/>
              <a:t> </a:t>
            </a:r>
            <a:endParaRPr lang="it-IT" dirty="0"/>
          </a:p>
        </p:txBody>
      </p:sp>
      <p:sp>
        <p:nvSpPr>
          <p:cNvPr id="5939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ea typeface="ＭＳ Ｐゴシック" charset="-128"/>
                <a:cs typeface="ＭＳ Ｐゴシック" charset="-128"/>
              </a:rPr>
              <a:t>Large background, good resolution</a:t>
            </a:r>
          </a:p>
        </p:txBody>
      </p:sp>
      <p:sp>
        <p:nvSpPr>
          <p:cNvPr id="5939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939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9400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B8B77979-945A-4F4D-BB28-AC797E973E7A}" type="slidenum">
              <a:rPr lang="it-IT" smtClean="0">
                <a:latin typeface="Arial" charset="0"/>
              </a:rPr>
              <a:pPr/>
              <a:t>29</a:t>
            </a:fld>
            <a:endParaRPr lang="it-IT">
              <a:latin typeface="Arial" charset="0"/>
            </a:endParaRPr>
          </a:p>
        </p:txBody>
      </p:sp>
      <p:pic>
        <p:nvPicPr>
          <p:cNvPr id="59396" name="Immagine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3275"/>
            <a:ext cx="41148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Immagine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057400"/>
            <a:ext cx="51054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ea typeface="ＭＳ Ｐゴシック" charset="0"/>
              </a:rPr>
              <a:t>H</a:t>
            </a:r>
            <a:r>
              <a:rPr lang="it-IT">
                <a:ea typeface="ＭＳ Ｐゴシック" charset="0"/>
                <a:sym typeface="Wingdings" charset="0"/>
              </a:rPr>
              <a:t>WW2l2ν</a:t>
            </a:r>
            <a:endParaRPr lang="en-US" dirty="0"/>
          </a:p>
        </p:txBody>
      </p:sp>
      <p:sp>
        <p:nvSpPr>
          <p:cNvPr id="60419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Can’t reconstruct Higgs mass due to neutrinos</a:t>
            </a:r>
            <a:endParaRPr lang="en-US" sz="2000">
              <a:ea typeface="ＭＳ Ｐゴシック" charset="-128"/>
              <a:cs typeface="ＭＳ Ｐゴシック" charset="-128"/>
            </a:endParaRPr>
          </a:p>
          <a:p>
            <a:r>
              <a:rPr lang="en-US" sz="2000">
                <a:ea typeface="ＭＳ Ｐゴシック" charset="-128"/>
                <a:cs typeface="ＭＳ Ｐゴシック" charset="-128"/>
              </a:rPr>
              <a:t>Signal can be discriminated vs background using</a:t>
            </a:r>
            <a:br>
              <a:rPr lang="en-US" sz="2000">
                <a:ea typeface="ＭＳ Ｐゴシック" charset="-128"/>
                <a:cs typeface="ＭＳ Ｐゴシック" charset="-128"/>
              </a:rPr>
            </a:br>
            <a:r>
              <a:rPr lang="en-US" sz="20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angular distribution </a:t>
            </a:r>
            <a:r>
              <a:rPr lang="en-US" sz="2000">
                <a:ea typeface="ＭＳ Ｐゴシック" charset="-128"/>
                <a:cs typeface="ＭＳ Ｐゴシック" charset="-128"/>
              </a:rPr>
              <a:t>(Higgs boson has </a:t>
            </a:r>
            <a:r>
              <a:rPr lang="en-US" sz="20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spin zero</a:t>
            </a:r>
            <a:r>
              <a:rPr lang="en-US" sz="2000">
                <a:ea typeface="ＭＳ Ｐゴシック" charset="-128"/>
                <a:cs typeface="ＭＳ Ｐゴシック" charset="-128"/>
              </a:rPr>
              <a:t>)</a:t>
            </a:r>
          </a:p>
          <a:p>
            <a:pPr lvl="1"/>
            <a:r>
              <a:rPr lang="en-US" sz="1600"/>
              <a:t>Two leptons tend to be </a:t>
            </a:r>
            <a:r>
              <a:rPr lang="en-US" sz="1600">
                <a:solidFill>
                  <a:srgbClr val="3333CC"/>
                </a:solidFill>
              </a:rPr>
              <a:t>aligned </a:t>
            </a:r>
            <a:r>
              <a:rPr lang="en-US" sz="1600"/>
              <a:t>in Higgs event</a:t>
            </a:r>
          </a:p>
          <a:p>
            <a:r>
              <a:rPr lang="en-US" sz="2000">
                <a:ea typeface="ＭＳ Ｐゴシック" charset="-128"/>
                <a:cs typeface="ＭＳ Ｐゴシック" charset="-128"/>
              </a:rPr>
              <a:t>A </a:t>
            </a:r>
            <a:r>
              <a:rPr lang="en-US" sz="20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multivariate analysis  </a:t>
            </a:r>
            <a:r>
              <a:rPr lang="en-US" sz="2000">
                <a:ea typeface="ＭＳ Ｐゴシック" charset="-128"/>
                <a:cs typeface="ＭＳ Ｐゴシック" charset="-128"/>
              </a:rPr>
              <a:t>maximizes sig/bkg </a:t>
            </a:r>
            <a:br>
              <a:rPr lang="en-US" sz="2000">
                <a:ea typeface="ＭＳ Ｐゴシック" charset="-128"/>
                <a:cs typeface="ＭＳ Ｐゴシック" charset="-128"/>
              </a:rPr>
            </a:br>
            <a:r>
              <a:rPr lang="en-US" sz="2000">
                <a:ea typeface="ＭＳ Ｐゴシック" charset="-128"/>
                <a:cs typeface="ＭＳ Ｐゴシック" charset="-128"/>
              </a:rPr>
              <a:t>separation</a:t>
            </a:r>
          </a:p>
        </p:txBody>
      </p:sp>
      <p:sp>
        <p:nvSpPr>
          <p:cNvPr id="6042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0426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0427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4D89AD75-2B16-0348-918B-3A5452C913AA}" type="slidenum">
              <a:rPr lang="it-IT" smtClean="0">
                <a:latin typeface="Arial" charset="0"/>
              </a:rPr>
              <a:pPr/>
              <a:t>30</a:t>
            </a:fld>
            <a:endParaRPr lang="it-IT">
              <a:latin typeface="Arial" charset="0"/>
            </a:endParaRPr>
          </a:p>
        </p:txBody>
      </p:sp>
      <p:pic>
        <p:nvPicPr>
          <p:cNvPr id="60420" name="Picture 9" descr="histo_mva_130_0j_of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4150" y="4044950"/>
            <a:ext cx="2686050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0"/>
            <a:ext cx="1620838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5" descr="ww_1j_deltaphill.pdf"/>
          <p:cNvPicPr>
            <a:picLocks noChangeAspect="1"/>
          </p:cNvPicPr>
          <p:nvPr/>
        </p:nvPicPr>
        <p:blipFill>
          <a:blip r:embed="rId4"/>
          <a:srcRect t="8099"/>
          <a:stretch>
            <a:fillRect/>
          </a:stretch>
        </p:blipFill>
        <p:spPr bwMode="auto">
          <a:xfrm>
            <a:off x="6477000" y="1676400"/>
            <a:ext cx="2693988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/>
          <p:cNvSpPr txBox="1"/>
          <p:nvPr/>
        </p:nvSpPr>
        <p:spPr>
          <a:xfrm>
            <a:off x="3011488" y="4230688"/>
            <a:ext cx="8842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Boosted Decision Tree</a:t>
            </a:r>
          </a:p>
        </p:txBody>
      </p:sp>
      <p:pic>
        <p:nvPicPr>
          <p:cNvPr id="60424" name="Immagin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9725" y="2894013"/>
            <a:ext cx="5146675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Low mass sensitive channels</a:t>
            </a:r>
            <a:endParaRPr lang="it-IT" dirty="0"/>
          </a:p>
        </p:txBody>
      </p:sp>
      <p:sp>
        <p:nvSpPr>
          <p:cNvPr id="61451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1452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1453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C23C2EDC-26BF-EA4D-AE4B-02CF3D4ABC30}" type="slidenum">
              <a:rPr lang="it-IT" smtClean="0">
                <a:latin typeface="Arial" charset="0"/>
              </a:rPr>
              <a:pPr/>
              <a:t>31</a:t>
            </a:fld>
            <a:endParaRPr lang="it-IT">
              <a:latin typeface="Arial" charset="0"/>
            </a:endParaRPr>
          </a:p>
        </p:txBody>
      </p:sp>
      <p:pic>
        <p:nvPicPr>
          <p:cNvPr id="61443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2925" y="823913"/>
            <a:ext cx="2914650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10"/>
          <p:cNvPicPr>
            <a:picLocks noChangeAspect="1"/>
          </p:cNvPicPr>
          <p:nvPr/>
        </p:nvPicPr>
        <p:blipFill>
          <a:blip r:embed="rId3"/>
          <a:srcRect t="2689" r="3896"/>
          <a:stretch>
            <a:fillRect/>
          </a:stretch>
        </p:blipFill>
        <p:spPr bwMode="auto">
          <a:xfrm>
            <a:off x="1035050" y="904875"/>
            <a:ext cx="29003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Immagine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0938" y="3657600"/>
            <a:ext cx="27971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Immagin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1988" y="3713163"/>
            <a:ext cx="4032250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reccia destra 20"/>
          <p:cNvSpPr/>
          <p:nvPr/>
        </p:nvSpPr>
        <p:spPr bwMode="auto">
          <a:xfrm>
            <a:off x="4000500" y="1995488"/>
            <a:ext cx="342900" cy="49847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" name="Freccia destra 23"/>
          <p:cNvSpPr/>
          <p:nvPr/>
        </p:nvSpPr>
        <p:spPr bwMode="auto">
          <a:xfrm>
            <a:off x="4000500" y="4806950"/>
            <a:ext cx="342900" cy="49847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1449" name="CasellaDiTesto 27"/>
          <p:cNvSpPr txBox="1">
            <a:spLocks noChangeArrowheads="1"/>
          </p:cNvSpPr>
          <p:nvPr/>
        </p:nvSpPr>
        <p:spPr bwMode="auto">
          <a:xfrm>
            <a:off x="2608263" y="2014538"/>
            <a:ext cx="473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accent2"/>
                </a:solidFill>
              </a:rPr>
              <a:t>ττ</a:t>
            </a:r>
          </a:p>
        </p:txBody>
      </p:sp>
      <p:sp>
        <p:nvSpPr>
          <p:cNvPr id="61450" name="CasellaDiTesto 30"/>
          <p:cNvSpPr txBox="1">
            <a:spLocks noChangeArrowheads="1"/>
          </p:cNvSpPr>
          <p:nvPr/>
        </p:nvSpPr>
        <p:spPr bwMode="auto">
          <a:xfrm>
            <a:off x="2608263" y="4344988"/>
            <a:ext cx="638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accent2"/>
                </a:solidFill>
              </a:rPr>
              <a:t>bb</a:t>
            </a:r>
            <a:endParaRPr lang="en-US" sz="2800" i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Combining limits to σ/σSM</a:t>
            </a:r>
          </a:p>
        </p:txBody>
      </p:sp>
      <p:sp>
        <p:nvSpPr>
          <p:cNvPr id="6247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247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247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89526877-7B88-3842-90C5-A749AF7B7DD3}" type="slidenum">
              <a:rPr lang="it-IT" smtClean="0">
                <a:latin typeface="Arial" charset="0"/>
              </a:rPr>
              <a:pPr/>
              <a:t>32</a:t>
            </a:fld>
            <a:endParaRPr lang="it-IT">
              <a:latin typeface="Arial" charset="0"/>
            </a:endParaRPr>
          </a:p>
        </p:txBody>
      </p:sp>
      <p:pic>
        <p:nvPicPr>
          <p:cNvPr id="62467" name="Immagine 24" descr="grid_acls_all2_zzc_logx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956" y="985837"/>
            <a:ext cx="73294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3894138" y="831850"/>
            <a:ext cx="44973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Phys. </a:t>
            </a:r>
            <a:r>
              <a:rPr lang="en-US" sz="1400" dirty="0" err="1">
                <a:latin typeface="+mn-lt"/>
              </a:rPr>
              <a:t>Lett</a:t>
            </a:r>
            <a:r>
              <a:rPr lang="en-US" sz="1400" dirty="0">
                <a:latin typeface="+mn-lt"/>
              </a:rPr>
              <a:t>. B 710 (2012) 26-48, arXiv:1202.1488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57200" y="5791200"/>
            <a:ext cx="667543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Excluded range: 127.5–600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GeV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al 95% CL (expected: 114.5-543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GeV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Exclusion plot at 95% CL</a:t>
            </a:r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543BB32-BA7A-5248-8AEA-C6CA792A4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349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349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349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FD44AC3E-81A4-1C42-9069-C16658F5C309}" type="slidenum">
              <a:rPr lang="it-IT" smtClean="0">
                <a:latin typeface="Arial" charset="0"/>
              </a:rPr>
              <a:pPr/>
              <a:t>33</a:t>
            </a:fld>
            <a:endParaRPr lang="it-IT">
              <a:latin typeface="Arial" charset="0"/>
            </a:endParaRPr>
          </a:p>
        </p:txBody>
      </p:sp>
      <p:pic>
        <p:nvPicPr>
          <p:cNvPr id="63491" name="Immagine 17" descr="ltc_grid_cls_comb_logx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66788"/>
            <a:ext cx="8077200" cy="545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CL</a:t>
            </a:r>
            <a:r>
              <a:rPr lang="en-US" baseline="-25000"/>
              <a:t>s</a:t>
            </a:r>
            <a:r>
              <a:rPr lang="en-US"/>
              <a:t> vs Bayesian and asymptotic</a:t>
            </a:r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D8C0DE98-2F55-8744-81F6-500B6BF03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451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451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451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53D57F6-39FF-8A44-8B19-0F704C6D7B5C}" type="slidenum">
              <a:rPr lang="it-IT" smtClean="0">
                <a:latin typeface="Arial" charset="0"/>
              </a:rPr>
              <a:pPr/>
              <a:t>34</a:t>
            </a:fld>
            <a:endParaRPr lang="it-IT">
              <a:latin typeface="Arial" charset="0"/>
            </a:endParaRPr>
          </a:p>
        </p:txBody>
      </p:sp>
      <p:pic>
        <p:nvPicPr>
          <p:cNvPr id="64515" name="Immagine 6" descr="grid_cls_comb_comp3_logx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9500"/>
            <a:ext cx="7748587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What if we use 99%?</a:t>
            </a:r>
            <a:endParaRPr lang="en-US" dirty="0"/>
          </a:p>
        </p:txBody>
      </p:sp>
      <p:sp>
        <p:nvSpPr>
          <p:cNvPr id="6554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554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554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D4FC2CD-10D8-A144-BB20-01099877C8D6}" type="slidenum">
              <a:rPr lang="it-IT" smtClean="0">
                <a:latin typeface="Arial" charset="0"/>
              </a:rPr>
              <a:pPr/>
              <a:t>35</a:t>
            </a:fld>
            <a:endParaRPr lang="it-IT">
              <a:latin typeface="Arial" charset="0"/>
            </a:endParaRPr>
          </a:p>
        </p:txBody>
      </p:sp>
      <p:pic>
        <p:nvPicPr>
          <p:cNvPr id="65539" name="Immagine 18" descr="grid_smcls_comb_logx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7362825" cy="497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381000" y="5791200"/>
            <a:ext cx="65643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Excluded range: 127.5–600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GeV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at 95% CL, 129–525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GeV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at 99% CL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Immagine 23" descr="grid_mlz_comb_logx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1828800"/>
            <a:ext cx="6818312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Cross section “measurement”</a:t>
            </a:r>
          </a:p>
        </p:txBody>
      </p:sp>
      <p:sp>
        <p:nvSpPr>
          <p:cNvPr id="66569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6570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6571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EC5F4334-9B87-9145-B1CC-1EF31F6B54AA}" type="slidenum">
              <a:rPr lang="it-IT" smtClean="0">
                <a:latin typeface="Arial" charset="0"/>
              </a:rPr>
              <a:pPr/>
              <a:t>36</a:t>
            </a:fld>
            <a:endParaRPr lang="it-IT">
              <a:latin typeface="Arial" charset="0"/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1516063" y="2960688"/>
            <a:ext cx="1003300" cy="267335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50000"/>
                <a:alpha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66565" name="Connettore 1 12"/>
          <p:cNvCxnSpPr>
            <a:cxnSpLocks noChangeShapeType="1"/>
          </p:cNvCxnSpPr>
          <p:nvPr/>
        </p:nvCxnSpPr>
        <p:spPr bwMode="auto">
          <a:xfrm flipV="1">
            <a:off x="1504950" y="990600"/>
            <a:ext cx="3219450" cy="1960563"/>
          </a:xfrm>
          <a:prstGeom prst="line">
            <a:avLst/>
          </a:prstGeom>
          <a:noFill/>
          <a:ln w="38100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66566" name="Connettore 1 13"/>
          <p:cNvCxnSpPr>
            <a:cxnSpLocks noChangeShapeType="1"/>
          </p:cNvCxnSpPr>
          <p:nvPr/>
        </p:nvCxnSpPr>
        <p:spPr bwMode="auto">
          <a:xfrm flipV="1">
            <a:off x="2519363" y="4191000"/>
            <a:ext cx="5557837" cy="1463675"/>
          </a:xfrm>
          <a:prstGeom prst="line">
            <a:avLst/>
          </a:prstGeom>
          <a:noFill/>
          <a:ln w="38100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  <p:pic>
        <p:nvPicPr>
          <p:cNvPr id="25" name="Immagine 24" descr="sqr_grid_mlz_comb_zoom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990600"/>
            <a:ext cx="3344863" cy="3209925"/>
          </a:xfrm>
          <a:prstGeom prst="rect">
            <a:avLst/>
          </a:prstGeom>
          <a:ln w="28575" cap="flat" cmpd="sng" algn="ctr">
            <a:solidFill>
              <a:schemeClr val="accent1">
                <a:lumMod val="50000"/>
                <a:alpha val="50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pic>
      <p:sp>
        <p:nvSpPr>
          <p:cNvPr id="12" name="CasellaDiTesto 11"/>
          <p:cNvSpPr txBox="1"/>
          <p:nvPr/>
        </p:nvSpPr>
        <p:spPr>
          <a:xfrm>
            <a:off x="381000" y="1066800"/>
            <a:ext cx="3581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±1σ  = excursion of +1 of likelihood from best fit value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Comparing different channels</a:t>
            </a:r>
          </a:p>
        </p:txBody>
      </p:sp>
      <p:sp>
        <p:nvSpPr>
          <p:cNvPr id="67587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Best fit to σ/σ</a:t>
            </a:r>
            <a:r>
              <a:rPr lang="en-US" sz="2400" baseline="-25000">
                <a:ea typeface="ＭＳ Ｐゴシック" charset="-128"/>
                <a:cs typeface="ＭＳ Ｐゴシック" charset="-128"/>
              </a:rPr>
              <a:t>SM</a:t>
            </a:r>
            <a:r>
              <a:rPr lang="en-US" sz="2400">
                <a:ea typeface="ＭＳ Ｐゴシック" charset="-128"/>
                <a:cs typeface="ＭＳ Ｐゴシック" charset="-128"/>
              </a:rPr>
              <a:t> separately in various canals</a:t>
            </a:r>
          </a:p>
          <a:p>
            <a:r>
              <a:rPr lang="en-US" sz="2400">
                <a:ea typeface="ＭＳ Ｐゴシック" charset="-128"/>
                <a:cs typeface="ＭＳ Ｐゴシック" charset="-128"/>
              </a:rPr>
              <a:t>A modest excess is present consistently in all low-mass sensitive channels</a:t>
            </a:r>
          </a:p>
        </p:txBody>
      </p:sp>
      <p:sp>
        <p:nvSpPr>
          <p:cNvPr id="6759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759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759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0FCE07E-5C82-E047-9A9A-E2BB82C711B5}" type="slidenum">
              <a:rPr lang="it-IT" smtClean="0">
                <a:latin typeface="Arial" charset="0"/>
              </a:rPr>
              <a:pPr/>
              <a:t>37</a:t>
            </a:fld>
            <a:endParaRPr lang="it-IT">
              <a:latin typeface="Arial" charset="0"/>
            </a:endParaRPr>
          </a:p>
        </p:txBody>
      </p:sp>
      <p:pic>
        <p:nvPicPr>
          <p:cNvPr id="67588" name="Immagine 13" descr="grid_mlz_ccc_mH124.0.pdf"/>
          <p:cNvPicPr>
            <a:picLocks noChangeAspect="1"/>
          </p:cNvPicPr>
          <p:nvPr/>
        </p:nvPicPr>
        <p:blipFill>
          <a:blip r:embed="rId2"/>
          <a:srcRect b="2779"/>
          <a:stretch>
            <a:fillRect/>
          </a:stretch>
        </p:blipFill>
        <p:spPr bwMode="auto">
          <a:xfrm>
            <a:off x="206375" y="2400300"/>
            <a:ext cx="42894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Immagine 14" descr="grid_mlz_ccc_mH144.0.pdf"/>
          <p:cNvPicPr>
            <a:picLocks noChangeAspect="1"/>
          </p:cNvPicPr>
          <p:nvPr/>
        </p:nvPicPr>
        <p:blipFill>
          <a:blip r:embed="rId3"/>
          <a:srcRect b="2779"/>
          <a:stretch>
            <a:fillRect/>
          </a:stretch>
        </p:blipFill>
        <p:spPr bwMode="auto">
          <a:xfrm>
            <a:off x="4473575" y="2400300"/>
            <a:ext cx="42894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“Hint” or fluctuation?</a:t>
            </a:r>
            <a:endParaRPr lang="en-US" dirty="0"/>
          </a:p>
        </p:txBody>
      </p:sp>
      <p:sp>
        <p:nvSpPr>
          <p:cNvPr id="6861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8616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8617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E7081860-CC55-C847-94F2-2DD9DC0509AE}" type="slidenum">
              <a:rPr lang="it-IT" smtClean="0">
                <a:latin typeface="Arial" charset="0"/>
              </a:rPr>
              <a:pPr/>
              <a:t>38</a:t>
            </a:fld>
            <a:endParaRPr lang="it-IT">
              <a:latin typeface="Arial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524000" y="914400"/>
            <a:ext cx="51911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Probability of a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bkg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fluctuation ≥ than the observed one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5400000">
            <a:off x="6316252" y="3344452"/>
            <a:ext cx="3886200" cy="55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Immagine 9" descr="grid_pvala_all_zoom.pdf"/>
          <p:cNvPicPr>
            <a:picLocks noChangeAspect="1"/>
          </p:cNvPicPr>
          <p:nvPr/>
        </p:nvPicPr>
        <p:blipFill>
          <a:blip r:embed="rId3"/>
          <a:srcRect t="3365"/>
          <a:stretch>
            <a:fillRect/>
          </a:stretch>
        </p:blipFill>
        <p:spPr bwMode="auto">
          <a:xfrm>
            <a:off x="0" y="1262063"/>
            <a:ext cx="771683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1322388" y="3465513"/>
            <a:ext cx="331311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200" dirty="0">
                <a:latin typeface="+mn-lt"/>
              </a:rPr>
              <a:t>The global significance of the observed maximum excess (minimum local </a:t>
            </a:r>
            <a:r>
              <a:rPr lang="it-IT" sz="1200" i="1" dirty="0">
                <a:latin typeface="+mn-lt"/>
              </a:rPr>
              <a:t>p</a:t>
            </a:r>
            <a:r>
              <a:rPr lang="it-IT" sz="1200" dirty="0">
                <a:latin typeface="+mn-lt"/>
              </a:rPr>
              <a:t>-value) for the full combination in this mass range is about 2.1σ, estimated using pseudoexperiments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5400000">
            <a:off x="6316252" y="3344452"/>
            <a:ext cx="3886200" cy="55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Immagine 8" descr="grid_pvala_all_zoom.pdf"/>
          <p:cNvPicPr>
            <a:picLocks noChangeAspect="1"/>
          </p:cNvPicPr>
          <p:nvPr/>
        </p:nvPicPr>
        <p:blipFill>
          <a:blip r:embed="rId3"/>
          <a:srcRect t="3365"/>
          <a:stretch>
            <a:fillRect/>
          </a:stretch>
        </p:blipFill>
        <p:spPr bwMode="auto">
          <a:xfrm>
            <a:off x="0" y="1262063"/>
            <a:ext cx="771683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1322388" y="3465513"/>
            <a:ext cx="331311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200" dirty="0">
                <a:latin typeface="+mn-lt"/>
              </a:rPr>
              <a:t>The global significance of the observed maximum excess (minimum local </a:t>
            </a:r>
            <a:r>
              <a:rPr lang="it-IT" sz="1200" i="1" dirty="0">
                <a:latin typeface="+mn-lt"/>
              </a:rPr>
              <a:t>p</a:t>
            </a:r>
            <a:r>
              <a:rPr lang="it-IT" sz="1200" dirty="0">
                <a:latin typeface="+mn-lt"/>
              </a:rPr>
              <a:t>-value) for the full combination in this mass range is about 2.1σ, estimated using pseudoexperiments</a:t>
            </a:r>
            <a:endParaRPr lang="en-US" sz="1200" dirty="0">
              <a:latin typeface="+mn-lt"/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“Hint” or fluctuation?</a:t>
            </a:r>
            <a:endParaRPr lang="it-IT" dirty="0"/>
          </a:p>
        </p:txBody>
      </p:sp>
      <p:sp>
        <p:nvSpPr>
          <p:cNvPr id="6964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964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964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729B90A8-1935-E141-9BBE-D7790FBF78EA}" type="slidenum">
              <a:rPr lang="it-IT" smtClean="0">
                <a:latin typeface="Arial" charset="0"/>
              </a:rPr>
              <a:pPr/>
              <a:t>39</a:t>
            </a:fld>
            <a:endParaRPr lang="it-IT">
              <a:latin typeface="Arial" charset="0"/>
            </a:endParaRPr>
          </a:p>
        </p:txBody>
      </p:sp>
      <p:sp>
        <p:nvSpPr>
          <p:cNvPr id="10" name="Rettangolo arrotondato 9"/>
          <p:cNvSpPr/>
          <p:nvPr/>
        </p:nvSpPr>
        <p:spPr bwMode="auto">
          <a:xfrm>
            <a:off x="1201738" y="1423988"/>
            <a:ext cx="6248400" cy="4124325"/>
          </a:xfrm>
          <a:prstGeom prst="roundRect">
            <a:avLst>
              <a:gd name="adj" fmla="val 6674"/>
            </a:avLst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8000"/>
                </a:schemeClr>
              </a:gs>
              <a:gs pos="35000">
                <a:schemeClr val="accent1">
                  <a:tint val="37000"/>
                  <a:satMod val="300000"/>
                  <a:alpha val="68000"/>
                </a:schemeClr>
              </a:gs>
              <a:gs pos="100000">
                <a:schemeClr val="accent1">
                  <a:tint val="15000"/>
                  <a:satMod val="350000"/>
                  <a:alpha val="68000"/>
                </a:schemeClr>
              </a:gs>
            </a:gsLst>
            <a:lin ang="16200000" scaled="1"/>
            <a:tileRect/>
          </a:gradFill>
          <a:ln w="28575" cap="flat" cmpd="sng" algn="ctr">
            <a:solidFill>
              <a:schemeClr val="accent1">
                <a:shade val="95000"/>
                <a:satMod val="105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177800" dir="2700000" algn="br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Note once again: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i="1" dirty="0" err="1"/>
              <a:t>p</a:t>
            </a:r>
            <a:r>
              <a:rPr lang="en-US" sz="2800" dirty="0"/>
              <a:t>-value is the </a:t>
            </a:r>
            <a:r>
              <a:rPr lang="en-US" sz="2800" dirty="0">
                <a:solidFill>
                  <a:srgbClr val="3333CC"/>
                </a:solidFill>
              </a:rPr>
              <a:t>probability to have at least the observed fluctuation if we have only background, </a:t>
            </a:r>
            <a:endParaRPr lang="en-US" sz="2800" dirty="0"/>
          </a:p>
          <a:p>
            <a:pPr algn="ctr">
              <a:defRPr/>
            </a:pPr>
            <a:r>
              <a:rPr lang="en-US" sz="2800" b="1" dirty="0"/>
              <a:t>Not</a:t>
            </a: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Probability to have only background given the observed fluctuation</a:t>
            </a:r>
            <a:r>
              <a:rPr lang="en-US" sz="2800" dirty="0"/>
              <a:t>!</a:t>
            </a:r>
          </a:p>
          <a:p>
            <a:pPr>
              <a:defRPr/>
            </a:pPr>
            <a:endParaRPr lang="en-US" sz="28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524000" y="914400"/>
            <a:ext cx="51911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Probability of a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bkg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fluctuation ≥ than the observed one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ATLAS: γγ, 4l </a:t>
            </a:r>
            <a:endParaRPr lang="en-US" dirty="0"/>
          </a:p>
        </p:txBody>
      </p:sp>
      <p:sp>
        <p:nvSpPr>
          <p:cNvPr id="7066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0663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0664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6374DA3-F3DC-374E-8EFD-CE9C812AB9DE}" type="slidenum">
              <a:rPr lang="it-IT" smtClean="0">
                <a:latin typeface="Arial" charset="0"/>
              </a:rPr>
              <a:pPr/>
              <a:t>40</a:t>
            </a:fld>
            <a:endParaRPr lang="it-IT">
              <a:latin typeface="Arial" charset="0"/>
            </a:endParaRPr>
          </a:p>
        </p:txBody>
      </p:sp>
      <p:pic>
        <p:nvPicPr>
          <p:cNvPr id="70659" name="Immagin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1519238"/>
            <a:ext cx="4491038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Immagin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1363" y="1558925"/>
            <a:ext cx="4494212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2222500" y="1208088"/>
            <a:ext cx="5054600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 err="1">
                <a:latin typeface="+mn-lt"/>
              </a:rPr>
              <a:t>arXiv</a:t>
            </a:r>
            <a:r>
              <a:rPr lang="it-IT" dirty="0">
                <a:latin typeface="+mn-lt"/>
              </a:rPr>
              <a:t>:1202.1414                                 </a:t>
            </a:r>
            <a:r>
              <a:rPr lang="it-IT" dirty="0" err="1">
                <a:latin typeface="+mn-lt"/>
              </a:rPr>
              <a:t>arXiv</a:t>
            </a:r>
            <a:r>
              <a:rPr lang="it-IT" dirty="0">
                <a:latin typeface="+mn-lt"/>
              </a:rPr>
              <a:t>:1202.1415 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ATLAS: combined limit</a:t>
            </a:r>
          </a:p>
        </p:txBody>
      </p:sp>
      <p:sp>
        <p:nvSpPr>
          <p:cNvPr id="71687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1688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1689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0FD5982-83B0-2349-BF9E-103134D4DC0A}" type="slidenum">
              <a:rPr lang="it-IT" smtClean="0">
                <a:latin typeface="Arial" charset="0"/>
              </a:rPr>
              <a:pPr/>
              <a:t>41</a:t>
            </a:fld>
            <a:endParaRPr lang="it-IT">
              <a:latin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3513" y="4918075"/>
            <a:ext cx="8669337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82563" indent="-182563">
              <a:buFont typeface="Arial"/>
              <a:buChar char="•"/>
              <a:defRPr/>
            </a:pPr>
            <a:r>
              <a:rPr lang="it-IT" dirty="0">
                <a:latin typeface="+mn-lt"/>
              </a:rPr>
              <a:t>Local sifnificance: 2.8σ (γγ), 2.1σ (ZZ*→4l), 1.4</a:t>
            </a:r>
            <a:r>
              <a:rPr lang="it-IT" dirty="0"/>
              <a:t>σ</a:t>
            </a:r>
            <a:r>
              <a:rPr lang="it-IT" dirty="0">
                <a:latin typeface="+mn-lt"/>
              </a:rPr>
              <a:t> (WW*→lνlν)</a:t>
            </a:r>
          </a:p>
          <a:p>
            <a:pPr marL="182563" indent="-182563">
              <a:buFont typeface="Arial"/>
              <a:buChar char="•"/>
              <a:defRPr/>
            </a:pPr>
            <a:r>
              <a:rPr lang="it-IT" dirty="0">
                <a:latin typeface="+mn-lt"/>
              </a:rPr>
              <a:t>Global significance (LEE) 2.2σ (110-600 GeV)</a:t>
            </a:r>
          </a:p>
          <a:p>
            <a:pPr marL="182563" indent="-182563">
              <a:buFont typeface="Arial"/>
              <a:buChar char="•"/>
              <a:defRPr/>
            </a:pPr>
            <a:r>
              <a:rPr lang="en-US" dirty="0">
                <a:latin typeface="+mn-lt"/>
              </a:rPr>
              <a:t>Excluded ranges: (95% CL):110–115.5 </a:t>
            </a:r>
            <a:r>
              <a:rPr lang="en-US" dirty="0" err="1">
                <a:latin typeface="+mn-lt"/>
              </a:rPr>
              <a:t>GeV</a:t>
            </a:r>
            <a:r>
              <a:rPr lang="en-US" dirty="0">
                <a:latin typeface="+mn-lt"/>
              </a:rPr>
              <a:t>, 118.5-122.5 </a:t>
            </a:r>
            <a:r>
              <a:rPr lang="en-US" dirty="0" err="1">
                <a:latin typeface="+mn-lt"/>
              </a:rPr>
              <a:t>GeV</a:t>
            </a:r>
            <a:r>
              <a:rPr lang="en-US" dirty="0">
                <a:latin typeface="+mn-lt"/>
              </a:rPr>
              <a:t>, 129–539GeV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(expected: 120–550 </a:t>
            </a:r>
            <a:r>
              <a:rPr lang="en-US" dirty="0" err="1">
                <a:latin typeface="+mn-lt"/>
              </a:rPr>
              <a:t>GeV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9" name="Rettangolo 8"/>
          <p:cNvSpPr/>
          <p:nvPr/>
        </p:nvSpPr>
        <p:spPr>
          <a:xfrm>
            <a:off x="2057400" y="838200"/>
            <a:ext cx="24050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 err="1">
                <a:latin typeface="+mn-lt"/>
              </a:rPr>
              <a:t>arXiv</a:t>
            </a:r>
            <a:r>
              <a:rPr lang="it-IT" dirty="0">
                <a:latin typeface="+mn-lt"/>
              </a:rPr>
              <a:t>:1202.1408</a:t>
            </a:r>
            <a:br>
              <a:rPr lang="it-IT" dirty="0">
                <a:latin typeface="+mn-lt"/>
              </a:rPr>
            </a:br>
            <a:r>
              <a:rPr lang="it-IT" dirty="0">
                <a:latin typeface="+mn-lt"/>
              </a:rPr>
              <a:t>ATLAS-CONF-2012-019</a:t>
            </a:r>
            <a:endParaRPr lang="en-US" dirty="0">
              <a:latin typeface="+mn-lt"/>
            </a:endParaRPr>
          </a:p>
        </p:txBody>
      </p:sp>
      <p:pic>
        <p:nvPicPr>
          <p:cNvPr id="71685" name="Immagin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1138"/>
            <a:ext cx="4348163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Immagin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0088" y="1489075"/>
            <a:ext cx="4633912" cy="32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ATLAS</a:t>
            </a:r>
            <a:endParaRPr lang="en-US" dirty="0"/>
          </a:p>
        </p:txBody>
      </p:sp>
      <p:sp>
        <p:nvSpPr>
          <p:cNvPr id="7271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2714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2715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6A22BE0A-43F6-F141-9A9C-B9A355A16B16}" type="slidenum">
              <a:rPr lang="it-IT" smtClean="0">
                <a:latin typeface="Arial" charset="0"/>
              </a:rPr>
              <a:pPr/>
              <a:t>42</a:t>
            </a:fld>
            <a:endParaRPr lang="it-IT">
              <a:latin typeface="Arial" charset="0"/>
            </a:endParaRPr>
          </a:p>
        </p:txBody>
      </p:sp>
      <p:pic>
        <p:nvPicPr>
          <p:cNvPr id="72707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58938"/>
            <a:ext cx="6289675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Immagin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6338" y="327025"/>
            <a:ext cx="3819525" cy="2914650"/>
          </a:xfrm>
          <a:prstGeom prst="rect">
            <a:avLst/>
          </a:prstGeom>
          <a:noFill/>
          <a:ln w="38100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pic>
      <p:sp>
        <p:nvSpPr>
          <p:cNvPr id="8" name="Rettangolo 7"/>
          <p:cNvSpPr/>
          <p:nvPr/>
        </p:nvSpPr>
        <p:spPr bwMode="auto">
          <a:xfrm>
            <a:off x="1198563" y="2774950"/>
            <a:ext cx="409575" cy="267335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50000"/>
                <a:alpha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72710" name="Connettore 1 8"/>
          <p:cNvCxnSpPr>
            <a:cxnSpLocks noChangeShapeType="1"/>
          </p:cNvCxnSpPr>
          <p:nvPr/>
        </p:nvCxnSpPr>
        <p:spPr bwMode="auto">
          <a:xfrm flipV="1">
            <a:off x="1187450" y="317500"/>
            <a:ext cx="2530475" cy="2478088"/>
          </a:xfrm>
          <a:prstGeom prst="line">
            <a:avLst/>
          </a:prstGeom>
          <a:noFill/>
          <a:ln w="38100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72711" name="Connettore 1 9"/>
          <p:cNvCxnSpPr>
            <a:cxnSpLocks noChangeShapeType="1"/>
          </p:cNvCxnSpPr>
          <p:nvPr/>
        </p:nvCxnSpPr>
        <p:spPr bwMode="auto">
          <a:xfrm flipV="1">
            <a:off x="1608138" y="3267075"/>
            <a:ext cx="5951537" cy="2181225"/>
          </a:xfrm>
          <a:prstGeom prst="line">
            <a:avLst/>
          </a:prstGeom>
          <a:noFill/>
          <a:ln w="38100">
            <a:solidFill>
              <a:srgbClr val="00664D">
                <a:alpha val="50195"/>
              </a:srgbClr>
            </a:solidFill>
            <a:prstDash val="sysDash"/>
            <a:round/>
            <a:headEnd/>
            <a:tailEnd/>
          </a:ln>
        </p:spPr>
      </p:cxnSp>
      <p:sp>
        <p:nvSpPr>
          <p:cNvPr id="12" name="CasellaDiTesto 11"/>
          <p:cNvSpPr txBox="1"/>
          <p:nvPr/>
        </p:nvSpPr>
        <p:spPr>
          <a:xfrm>
            <a:off x="171450" y="1035050"/>
            <a:ext cx="21844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latin typeface="+mn-lt"/>
              </a:rPr>
              <a:t>“cross section”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Latest from Tevatron</a:t>
            </a:r>
          </a:p>
        </p:txBody>
      </p:sp>
      <p:sp>
        <p:nvSpPr>
          <p:cNvPr id="7373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373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373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A5475AEB-8E0D-B747-BB4C-DC4526804D0A}" type="slidenum">
              <a:rPr lang="it-IT" smtClean="0">
                <a:latin typeface="Arial" charset="0"/>
              </a:rPr>
              <a:pPr/>
              <a:t>43</a:t>
            </a:fld>
            <a:endParaRPr lang="it-IT">
              <a:latin typeface="Arial" charset="0"/>
            </a:endParaRPr>
          </a:p>
        </p:txBody>
      </p:sp>
      <p:pic>
        <p:nvPicPr>
          <p:cNvPr id="73731" name="Immagine 5"/>
          <p:cNvPicPr>
            <a:picLocks noChangeAspect="1"/>
          </p:cNvPicPr>
          <p:nvPr/>
        </p:nvPicPr>
        <p:blipFill>
          <a:blip r:embed="rId2"/>
          <a:srcRect t="3247" b="1640"/>
          <a:stretch>
            <a:fillRect/>
          </a:stretch>
        </p:blipFill>
        <p:spPr bwMode="auto">
          <a:xfrm>
            <a:off x="790575" y="866775"/>
            <a:ext cx="652462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649288" y="5486400"/>
            <a:ext cx="79359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>
              <a:buFont typeface="Arial"/>
              <a:buChar char="•"/>
              <a:defRPr/>
            </a:pPr>
            <a:r>
              <a:rPr lang="en-US" dirty="0">
                <a:latin typeface="+mn-lt"/>
              </a:rPr>
              <a:t>Excluded ranges: 100-107 GeV, 147-179, expected: 100-119 GeV, 141-184 GeV </a:t>
            </a:r>
          </a:p>
          <a:p>
            <a:pPr marL="177800" indent="-177800">
              <a:buFont typeface="Arial"/>
              <a:buChar char="•"/>
              <a:defRPr/>
            </a:pPr>
            <a:r>
              <a:rPr lang="en-US" dirty="0">
                <a:latin typeface="+mn-lt"/>
              </a:rPr>
              <a:t>Local significance (120 GeV): 2.7σ, global significance (LEE); 2.2σ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216775" y="1279525"/>
            <a:ext cx="167798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 err="1">
                <a:latin typeface="+mn-lt"/>
              </a:rPr>
              <a:t>arXiv</a:t>
            </a:r>
            <a:r>
              <a:rPr lang="it-IT" dirty="0">
                <a:latin typeface="+mn-lt"/>
              </a:rPr>
              <a:t>:1203.3774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SM fit</a:t>
            </a:r>
          </a:p>
        </p:txBody>
      </p:sp>
      <p:sp>
        <p:nvSpPr>
          <p:cNvPr id="7475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475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475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46CE1FE-52AF-8948-A1A8-BFBDB1CD1B0E}" type="slidenum">
              <a:rPr lang="it-IT" smtClean="0">
                <a:latin typeface="Arial" charset="0"/>
              </a:rPr>
              <a:pPr/>
              <a:t>44</a:t>
            </a:fld>
            <a:endParaRPr lang="it-IT">
              <a:latin typeface="Arial" charset="0"/>
            </a:endParaRPr>
          </a:p>
        </p:txBody>
      </p:sp>
      <p:pic>
        <p:nvPicPr>
          <p:cNvPr id="74755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974725"/>
            <a:ext cx="7859712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In conclusion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Many recipes and approaches available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Bayesian and Frequentist approaches lead to similar results in the easiest cases, but may diverge in frontier cases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Be ready to master both approaches!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… and remember that Bayesian and Frequentist limits have very different meanings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If you want your paper to be approved soon: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Be consistent with your assumptions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Understand the meaning of what you are computing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Try to adopt a popular and consolidated approach (even better, software tools, like RooStats), wherever possible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Debate your preferred statistical technique in a statistics forum, not a physics result publication!</a:t>
            </a:r>
          </a:p>
        </p:txBody>
      </p:sp>
      <p:sp>
        <p:nvSpPr>
          <p:cNvPr id="7680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7680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7680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5A88B9E8-7016-FB48-8879-0C79CAC71110}" type="slidenum">
              <a:rPr lang="it-IT" smtClean="0">
                <a:latin typeface="Arial" charset="0"/>
              </a:rPr>
              <a:pPr/>
              <a:t>45</a:t>
            </a:fld>
            <a:endParaRPr lang="it-IT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14729</TotalTime>
  <Words>2478</Words>
  <Application>Microsoft Macintosh PowerPoint</Application>
  <PresentationFormat>Presentazione su schermo (4:3)</PresentationFormat>
  <Paragraphs>348</Paragraphs>
  <Slides>45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53" baseType="lpstr">
      <vt:lpstr>ＭＳ Ｐゴシック</vt:lpstr>
      <vt:lpstr>Arial</vt:lpstr>
      <vt:lpstr>Candara</vt:lpstr>
      <vt:lpstr>Courier New</vt:lpstr>
      <vt:lpstr>Symbol</vt:lpstr>
      <vt:lpstr>Times New Roman</vt:lpstr>
      <vt:lpstr>Wingdings</vt:lpstr>
      <vt:lpstr>Struttura predefinita</vt:lpstr>
      <vt:lpstr>Statistical Methods for Data Analysis  upper limits examples from real measurements</vt:lpstr>
      <vt:lpstr>A rare process limit using event counting and combination of multiple channels </vt:lpstr>
      <vt:lpstr>Upper limits to B  at BaBar</vt:lpstr>
      <vt:lpstr>Combined likelihood</vt:lpstr>
      <vt:lpstr>Upper limit evaluation</vt:lpstr>
      <vt:lpstr>Including (Gaussian) uncertainties</vt:lpstr>
      <vt:lpstr>Analytical expression</vt:lpstr>
      <vt:lpstr>Branching ratio: Ldt = 82 fb-1</vt:lpstr>
      <vt:lpstr>B  was eventually measured</vt:lpstr>
      <vt:lpstr>A Bayesian approach to Higgs search with small background</vt:lpstr>
      <vt:lpstr>Higgs search at LEP</vt:lpstr>
      <vt:lpstr>First Higgs candidate (mH70 GeV)</vt:lpstr>
      <vt:lpstr>Extended likelihood approach</vt:lpstr>
      <vt:lpstr>Application to Higgs search at L3</vt:lpstr>
      <vt:lpstr>Comparison with frequentist C.L.</vt:lpstr>
      <vt:lpstr>Higgs search at LEP-II</vt:lpstr>
      <vt:lpstr>Combined Higgs search at LEP-II</vt:lpstr>
      <vt:lpstr>CLs PDF plot</vt:lpstr>
      <vt:lpstr>Mass scan plot</vt:lpstr>
      <vt:lpstr>By experiment &amp; channel</vt:lpstr>
      <vt:lpstr>Background hypothesis C.L.</vt:lpstr>
      <vt:lpstr>Background C.L. by experiment</vt:lpstr>
      <vt:lpstr>Signal hypothesis C.L.</vt:lpstr>
      <vt:lpstr>Higgs search at LHC</vt:lpstr>
      <vt:lpstr>Higgs search at LHC method</vt:lpstr>
      <vt:lpstr>Higgs boson production at LHC</vt:lpstr>
      <vt:lpstr>“Golden” channel: HZZ 4l (l=e,μ)</vt:lpstr>
      <vt:lpstr>Jets: HZZ2l2q (l=e,μ)</vt:lpstr>
      <vt:lpstr>Hγγ </vt:lpstr>
      <vt:lpstr>HWW2l2ν</vt:lpstr>
      <vt:lpstr>Low mass sensitive channels</vt:lpstr>
      <vt:lpstr>Combining limits to σ/σSM</vt:lpstr>
      <vt:lpstr>Exclusion plot at 95% CL</vt:lpstr>
      <vt:lpstr>CLs vs Bayesian and asymptotic</vt:lpstr>
      <vt:lpstr>What if we use 99%?</vt:lpstr>
      <vt:lpstr>Cross section “measurement”</vt:lpstr>
      <vt:lpstr>Comparing different channels</vt:lpstr>
      <vt:lpstr>“Hint” or fluctuation?</vt:lpstr>
      <vt:lpstr>“Hint” or fluctuation?</vt:lpstr>
      <vt:lpstr>ATLAS: γγ, 4l </vt:lpstr>
      <vt:lpstr>ATLAS: combined limit</vt:lpstr>
      <vt:lpstr>ATLAS</vt:lpstr>
      <vt:lpstr>Latest from Tevatron</vt:lpstr>
      <vt:lpstr>SM fit</vt:lpstr>
      <vt:lpstr>In conclusion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3278</cp:revision>
  <cp:lastPrinted>2000-05-08T08:00:41Z</cp:lastPrinted>
  <dcterms:created xsi:type="dcterms:W3CDTF">2014-10-22T08:51:59Z</dcterms:created>
  <dcterms:modified xsi:type="dcterms:W3CDTF">2019-02-21T07:39:03Z</dcterms:modified>
</cp:coreProperties>
</file>